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690" r:id="rId2"/>
    <p:sldId id="519" r:id="rId3"/>
    <p:sldId id="667" r:id="rId4"/>
    <p:sldId id="708" r:id="rId5"/>
  </p:sldIdLst>
  <p:sldSz cx="7561263" cy="10801350"/>
  <p:notesSz cx="6807200" cy="9939338"/>
  <p:defaultTextStyle>
    <a:defPPr>
      <a:defRPr lang="ja-JP"/>
    </a:defPPr>
    <a:lvl1pPr marL="0" algn="l" defTabSz="968253" rtl="0" eaLnBrk="1" latinLnBrk="0" hangingPunct="1">
      <a:defRPr kumimoji="1" sz="1900" kern="1200">
        <a:solidFill>
          <a:schemeClr val="tx1"/>
        </a:solidFill>
        <a:latin typeface="+mn-lt"/>
        <a:ea typeface="+mn-ea"/>
        <a:cs typeface="+mn-cs"/>
      </a:defRPr>
    </a:lvl1pPr>
    <a:lvl2pPr marL="484126" algn="l" defTabSz="968253" rtl="0" eaLnBrk="1" latinLnBrk="0" hangingPunct="1">
      <a:defRPr kumimoji="1" sz="1900" kern="1200">
        <a:solidFill>
          <a:schemeClr val="tx1"/>
        </a:solidFill>
        <a:latin typeface="+mn-lt"/>
        <a:ea typeface="+mn-ea"/>
        <a:cs typeface="+mn-cs"/>
      </a:defRPr>
    </a:lvl2pPr>
    <a:lvl3pPr marL="968253" algn="l" defTabSz="968253" rtl="0" eaLnBrk="1" latinLnBrk="0" hangingPunct="1">
      <a:defRPr kumimoji="1" sz="1900" kern="1200">
        <a:solidFill>
          <a:schemeClr val="tx1"/>
        </a:solidFill>
        <a:latin typeface="+mn-lt"/>
        <a:ea typeface="+mn-ea"/>
        <a:cs typeface="+mn-cs"/>
      </a:defRPr>
    </a:lvl3pPr>
    <a:lvl4pPr marL="1452380" algn="l" defTabSz="968253" rtl="0" eaLnBrk="1" latinLnBrk="0" hangingPunct="1">
      <a:defRPr kumimoji="1" sz="1900" kern="1200">
        <a:solidFill>
          <a:schemeClr val="tx1"/>
        </a:solidFill>
        <a:latin typeface="+mn-lt"/>
        <a:ea typeface="+mn-ea"/>
        <a:cs typeface="+mn-cs"/>
      </a:defRPr>
    </a:lvl4pPr>
    <a:lvl5pPr marL="1936504" algn="l" defTabSz="968253" rtl="0" eaLnBrk="1" latinLnBrk="0" hangingPunct="1">
      <a:defRPr kumimoji="1" sz="1900" kern="1200">
        <a:solidFill>
          <a:schemeClr val="tx1"/>
        </a:solidFill>
        <a:latin typeface="+mn-lt"/>
        <a:ea typeface="+mn-ea"/>
        <a:cs typeface="+mn-cs"/>
      </a:defRPr>
    </a:lvl5pPr>
    <a:lvl6pPr marL="2420632" algn="l" defTabSz="968253" rtl="0" eaLnBrk="1" latinLnBrk="0" hangingPunct="1">
      <a:defRPr kumimoji="1" sz="1900" kern="1200">
        <a:solidFill>
          <a:schemeClr val="tx1"/>
        </a:solidFill>
        <a:latin typeface="+mn-lt"/>
        <a:ea typeface="+mn-ea"/>
        <a:cs typeface="+mn-cs"/>
      </a:defRPr>
    </a:lvl6pPr>
    <a:lvl7pPr marL="2904757" algn="l" defTabSz="968253" rtl="0" eaLnBrk="1" latinLnBrk="0" hangingPunct="1">
      <a:defRPr kumimoji="1" sz="1900" kern="1200">
        <a:solidFill>
          <a:schemeClr val="tx1"/>
        </a:solidFill>
        <a:latin typeface="+mn-lt"/>
        <a:ea typeface="+mn-ea"/>
        <a:cs typeface="+mn-cs"/>
      </a:defRPr>
    </a:lvl7pPr>
    <a:lvl8pPr marL="3388884" algn="l" defTabSz="968253" rtl="0" eaLnBrk="1" latinLnBrk="0" hangingPunct="1">
      <a:defRPr kumimoji="1" sz="1900" kern="1200">
        <a:solidFill>
          <a:schemeClr val="tx1"/>
        </a:solidFill>
        <a:latin typeface="+mn-lt"/>
        <a:ea typeface="+mn-ea"/>
        <a:cs typeface="+mn-cs"/>
      </a:defRPr>
    </a:lvl8pPr>
    <a:lvl9pPr marL="3873011" algn="l" defTabSz="968253" rtl="0" eaLnBrk="1" latinLnBrk="0" hangingPunct="1">
      <a:defRPr kumimoji="1"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75192E7-6894-43D8-A9AB-7FD616234FF9}">
          <p14:sldIdLst>
            <p14:sldId id="690"/>
            <p14:sldId id="519"/>
            <p14:sldId id="667"/>
            <p14:sldId id="708"/>
          </p14:sldIdLst>
        </p14:section>
      </p14:sectionLst>
    </p:ext>
    <p:ext uri="{EFAFB233-063F-42B5-8137-9DF3F51BA10A}">
      <p15:sldGuideLst xmlns:p15="http://schemas.microsoft.com/office/powerpoint/2012/main">
        <p15:guide id="1" orient="horz" pos="321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DAF1"/>
    <a:srgbClr val="EBEBFF"/>
    <a:srgbClr val="15CD7A"/>
    <a:srgbClr val="F99F9D"/>
    <a:srgbClr val="F66D6A"/>
    <a:srgbClr val="919C06"/>
    <a:srgbClr val="75C84C"/>
    <a:srgbClr val="EE6600"/>
    <a:srgbClr val="E93605"/>
    <a:srgbClr val="FCEA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9038" autoAdjust="0"/>
  </p:normalViewPr>
  <p:slideViewPr>
    <p:cSldViewPr>
      <p:cViewPr>
        <p:scale>
          <a:sx n="100" d="100"/>
          <a:sy n="100" d="100"/>
        </p:scale>
        <p:origin x="1710" y="72"/>
      </p:cViewPr>
      <p:guideLst>
        <p:guide orient="horz" pos="3219"/>
        <p:guide pos="2382"/>
      </p:guideLst>
    </p:cSldViewPr>
  </p:slideViewPr>
  <p:outlineViewPr>
    <p:cViewPr>
      <p:scale>
        <a:sx n="33" d="100"/>
        <a:sy n="33" d="100"/>
      </p:scale>
      <p:origin x="0" y="0"/>
    </p:cViewPr>
  </p:outlineViewPr>
  <p:notesTextViewPr>
    <p:cViewPr>
      <p:scale>
        <a:sx n="25" d="100"/>
        <a:sy n="25" d="100"/>
      </p:scale>
      <p:origin x="0" y="0"/>
    </p:cViewPr>
  </p:notesTextViewPr>
  <p:sorterViewPr>
    <p:cViewPr>
      <p:scale>
        <a:sx n="100" d="100"/>
        <a:sy n="100" d="100"/>
      </p:scale>
      <p:origin x="0" y="0"/>
    </p:cViewPr>
  </p:sorter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0" y="36"/>
            <a:ext cx="2950375" cy="497369"/>
          </a:xfrm>
          <a:prstGeom prst="rect">
            <a:avLst/>
          </a:prstGeom>
        </p:spPr>
        <p:txBody>
          <a:bodyPr vert="horz" lIns="91837" tIns="45920" rIns="91837" bIns="45920"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55269" y="36"/>
            <a:ext cx="2950375" cy="497369"/>
          </a:xfrm>
          <a:prstGeom prst="rect">
            <a:avLst/>
          </a:prstGeom>
        </p:spPr>
        <p:txBody>
          <a:bodyPr vert="horz" lIns="91837" tIns="45920" rIns="91837" bIns="45920" rtlCol="0"/>
          <a:lstStyle>
            <a:lvl1pPr algn="r">
              <a:defRPr sz="1100"/>
            </a:lvl1pPr>
          </a:lstStyle>
          <a:p>
            <a:fld id="{61988856-4301-4B8D-A8F6-E46ECB4F2E6D}" type="datetimeFigureOut">
              <a:rPr kumimoji="1" lang="ja-JP" altLang="en-US" smtClean="0"/>
              <a:pPr/>
              <a:t>2015/4/20</a:t>
            </a:fld>
            <a:endParaRPr kumimoji="1" lang="ja-JP" altLang="en-US"/>
          </a:p>
        </p:txBody>
      </p:sp>
      <p:sp>
        <p:nvSpPr>
          <p:cNvPr id="4" name="フッター プレースホルダー 3"/>
          <p:cNvSpPr>
            <a:spLocks noGrp="1"/>
          </p:cNvSpPr>
          <p:nvPr>
            <p:ph type="ftr" sz="quarter" idx="2"/>
          </p:nvPr>
        </p:nvSpPr>
        <p:spPr>
          <a:xfrm>
            <a:off x="50" y="9440450"/>
            <a:ext cx="2950375" cy="497369"/>
          </a:xfrm>
          <a:prstGeom prst="rect">
            <a:avLst/>
          </a:prstGeom>
        </p:spPr>
        <p:txBody>
          <a:bodyPr vert="horz" lIns="91837" tIns="45920" rIns="91837" bIns="45920"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55269" y="9440450"/>
            <a:ext cx="2950375" cy="497369"/>
          </a:xfrm>
          <a:prstGeom prst="rect">
            <a:avLst/>
          </a:prstGeom>
        </p:spPr>
        <p:txBody>
          <a:bodyPr vert="horz" lIns="91837" tIns="45920" rIns="91837" bIns="45920" rtlCol="0" anchor="b"/>
          <a:lstStyle>
            <a:lvl1pPr algn="r">
              <a:defRPr sz="1100"/>
            </a:lvl1pPr>
          </a:lstStyle>
          <a:p>
            <a:fld id="{90532413-A2E4-4C5F-AFC6-B1BCE7463C4D}" type="slidenum">
              <a:rPr kumimoji="1" lang="ja-JP" altLang="en-US" smtClean="0"/>
              <a:pPr/>
              <a:t>‹#›</a:t>
            </a:fld>
            <a:endParaRPr kumimoji="1" lang="ja-JP" altLang="en-US"/>
          </a:p>
        </p:txBody>
      </p:sp>
    </p:spTree>
    <p:extLst>
      <p:ext uri="{BB962C8B-B14F-4D97-AF65-F5344CB8AC3E}">
        <p14:creationId xmlns:p14="http://schemas.microsoft.com/office/powerpoint/2010/main" val="2438862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7" y="36"/>
            <a:ext cx="2950375" cy="497369"/>
          </a:xfrm>
          <a:prstGeom prst="rect">
            <a:avLst/>
          </a:prstGeom>
        </p:spPr>
        <p:txBody>
          <a:bodyPr vert="horz" lIns="91790" tIns="45891" rIns="91790" bIns="45891" rtlCol="0"/>
          <a:lstStyle>
            <a:lvl1pPr algn="l">
              <a:defRPr sz="1100"/>
            </a:lvl1pPr>
          </a:lstStyle>
          <a:p>
            <a:endParaRPr kumimoji="1" lang="ja-JP" altLang="en-US"/>
          </a:p>
        </p:txBody>
      </p:sp>
      <p:sp>
        <p:nvSpPr>
          <p:cNvPr id="3" name="日付プレースホルダ 2"/>
          <p:cNvSpPr>
            <a:spLocks noGrp="1"/>
          </p:cNvSpPr>
          <p:nvPr>
            <p:ph type="dt" idx="1"/>
          </p:nvPr>
        </p:nvSpPr>
        <p:spPr>
          <a:xfrm>
            <a:off x="3855269" y="36"/>
            <a:ext cx="2950375" cy="497369"/>
          </a:xfrm>
          <a:prstGeom prst="rect">
            <a:avLst/>
          </a:prstGeom>
        </p:spPr>
        <p:txBody>
          <a:bodyPr vert="horz" lIns="91790" tIns="45891" rIns="91790" bIns="45891" rtlCol="0"/>
          <a:lstStyle>
            <a:lvl1pPr algn="r">
              <a:defRPr sz="1100"/>
            </a:lvl1pPr>
          </a:lstStyle>
          <a:p>
            <a:fld id="{4A3301BB-4A13-4EB3-B33E-9F2D0EF59CF6}" type="datetimeFigureOut">
              <a:rPr kumimoji="1" lang="ja-JP" altLang="en-US" smtClean="0"/>
              <a:pPr/>
              <a:t>2015/4/20</a:t>
            </a:fld>
            <a:endParaRPr kumimoji="1" lang="ja-JP" altLang="en-US"/>
          </a:p>
        </p:txBody>
      </p:sp>
      <p:sp>
        <p:nvSpPr>
          <p:cNvPr id="4" name="スライド イメージ プレースホルダ 3"/>
          <p:cNvSpPr>
            <a:spLocks noGrp="1" noRot="1" noChangeAspect="1"/>
          </p:cNvSpPr>
          <p:nvPr>
            <p:ph type="sldImg" idx="2"/>
          </p:nvPr>
        </p:nvSpPr>
        <p:spPr>
          <a:xfrm>
            <a:off x="2097088" y="744538"/>
            <a:ext cx="2613025" cy="3730625"/>
          </a:xfrm>
          <a:prstGeom prst="rect">
            <a:avLst/>
          </a:prstGeom>
          <a:noFill/>
          <a:ln w="12700">
            <a:solidFill>
              <a:prstClr val="black"/>
            </a:solidFill>
          </a:ln>
        </p:spPr>
        <p:txBody>
          <a:bodyPr vert="horz" lIns="91790" tIns="45891" rIns="91790" bIns="45891" rtlCol="0" anchor="ctr"/>
          <a:lstStyle/>
          <a:p>
            <a:endParaRPr lang="ja-JP" altLang="en-US"/>
          </a:p>
        </p:txBody>
      </p:sp>
      <p:sp>
        <p:nvSpPr>
          <p:cNvPr id="5" name="ノート プレースホルダ 4"/>
          <p:cNvSpPr>
            <a:spLocks noGrp="1"/>
          </p:cNvSpPr>
          <p:nvPr>
            <p:ph type="body" sz="quarter" idx="3"/>
          </p:nvPr>
        </p:nvSpPr>
        <p:spPr>
          <a:xfrm>
            <a:off x="680255" y="4721009"/>
            <a:ext cx="5446722" cy="4473104"/>
          </a:xfrm>
          <a:prstGeom prst="rect">
            <a:avLst/>
          </a:prstGeom>
        </p:spPr>
        <p:txBody>
          <a:bodyPr vert="horz" lIns="91790" tIns="45891" rIns="91790" bIns="4589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57" y="9440450"/>
            <a:ext cx="2950375" cy="497369"/>
          </a:xfrm>
          <a:prstGeom prst="rect">
            <a:avLst/>
          </a:prstGeom>
        </p:spPr>
        <p:txBody>
          <a:bodyPr vert="horz" lIns="91790" tIns="45891" rIns="91790" bIns="45891" rtlCol="0" anchor="b"/>
          <a:lstStyle>
            <a:lvl1pPr algn="l">
              <a:defRPr sz="1100"/>
            </a:lvl1pPr>
          </a:lstStyle>
          <a:p>
            <a:endParaRPr kumimoji="1" lang="ja-JP" altLang="en-US"/>
          </a:p>
        </p:txBody>
      </p:sp>
      <p:sp>
        <p:nvSpPr>
          <p:cNvPr id="7" name="スライド番号プレースホルダ 6"/>
          <p:cNvSpPr>
            <a:spLocks noGrp="1"/>
          </p:cNvSpPr>
          <p:nvPr>
            <p:ph type="sldNum" sz="quarter" idx="5"/>
          </p:nvPr>
        </p:nvSpPr>
        <p:spPr>
          <a:xfrm>
            <a:off x="3855269" y="9440450"/>
            <a:ext cx="2950375" cy="497369"/>
          </a:xfrm>
          <a:prstGeom prst="rect">
            <a:avLst/>
          </a:prstGeom>
        </p:spPr>
        <p:txBody>
          <a:bodyPr vert="horz" lIns="91790" tIns="45891" rIns="91790" bIns="45891" rtlCol="0" anchor="b"/>
          <a:lstStyle>
            <a:lvl1pPr algn="r">
              <a:defRPr sz="1100"/>
            </a:lvl1pPr>
          </a:lstStyle>
          <a:p>
            <a:fld id="{79E5A431-17C8-4AA4-95E6-06D11954FDF8}" type="slidenum">
              <a:rPr kumimoji="1" lang="ja-JP" altLang="en-US" smtClean="0"/>
              <a:pPr/>
              <a:t>‹#›</a:t>
            </a:fld>
            <a:endParaRPr kumimoji="1" lang="ja-JP" altLang="en-US"/>
          </a:p>
        </p:txBody>
      </p:sp>
    </p:spTree>
    <p:extLst>
      <p:ext uri="{BB962C8B-B14F-4D97-AF65-F5344CB8AC3E}">
        <p14:creationId xmlns:p14="http://schemas.microsoft.com/office/powerpoint/2010/main" val="2869809160"/>
      </p:ext>
    </p:extLst>
  </p:cSld>
  <p:clrMap bg1="lt1" tx1="dk1" bg2="lt2" tx2="dk2" accent1="accent1" accent2="accent2" accent3="accent3" accent4="accent4" accent5="accent5" accent6="accent6" hlink="hlink" folHlink="folHlink"/>
  <p:notesStyle>
    <a:lvl1pPr marL="0" algn="l" defTabSz="968253" rtl="0" eaLnBrk="1" latinLnBrk="0" hangingPunct="1">
      <a:defRPr kumimoji="1" sz="1300" kern="1200">
        <a:solidFill>
          <a:schemeClr val="tx1"/>
        </a:solidFill>
        <a:latin typeface="+mn-lt"/>
        <a:ea typeface="+mn-ea"/>
        <a:cs typeface="+mn-cs"/>
      </a:defRPr>
    </a:lvl1pPr>
    <a:lvl2pPr marL="484126" algn="l" defTabSz="968253" rtl="0" eaLnBrk="1" latinLnBrk="0" hangingPunct="1">
      <a:defRPr kumimoji="1" sz="1300" kern="1200">
        <a:solidFill>
          <a:schemeClr val="tx1"/>
        </a:solidFill>
        <a:latin typeface="+mn-lt"/>
        <a:ea typeface="+mn-ea"/>
        <a:cs typeface="+mn-cs"/>
      </a:defRPr>
    </a:lvl2pPr>
    <a:lvl3pPr marL="968253" algn="l" defTabSz="968253" rtl="0" eaLnBrk="1" latinLnBrk="0" hangingPunct="1">
      <a:defRPr kumimoji="1" sz="1300" kern="1200">
        <a:solidFill>
          <a:schemeClr val="tx1"/>
        </a:solidFill>
        <a:latin typeface="+mn-lt"/>
        <a:ea typeface="+mn-ea"/>
        <a:cs typeface="+mn-cs"/>
      </a:defRPr>
    </a:lvl3pPr>
    <a:lvl4pPr marL="1452380" algn="l" defTabSz="968253" rtl="0" eaLnBrk="1" latinLnBrk="0" hangingPunct="1">
      <a:defRPr kumimoji="1" sz="1300" kern="1200">
        <a:solidFill>
          <a:schemeClr val="tx1"/>
        </a:solidFill>
        <a:latin typeface="+mn-lt"/>
        <a:ea typeface="+mn-ea"/>
        <a:cs typeface="+mn-cs"/>
      </a:defRPr>
    </a:lvl4pPr>
    <a:lvl5pPr marL="1936504" algn="l" defTabSz="968253" rtl="0" eaLnBrk="1" latinLnBrk="0" hangingPunct="1">
      <a:defRPr kumimoji="1" sz="1300" kern="1200">
        <a:solidFill>
          <a:schemeClr val="tx1"/>
        </a:solidFill>
        <a:latin typeface="+mn-lt"/>
        <a:ea typeface="+mn-ea"/>
        <a:cs typeface="+mn-cs"/>
      </a:defRPr>
    </a:lvl5pPr>
    <a:lvl6pPr marL="2420632" algn="l" defTabSz="968253" rtl="0" eaLnBrk="1" latinLnBrk="0" hangingPunct="1">
      <a:defRPr kumimoji="1" sz="1300" kern="1200">
        <a:solidFill>
          <a:schemeClr val="tx1"/>
        </a:solidFill>
        <a:latin typeface="+mn-lt"/>
        <a:ea typeface="+mn-ea"/>
        <a:cs typeface="+mn-cs"/>
      </a:defRPr>
    </a:lvl6pPr>
    <a:lvl7pPr marL="2904757" algn="l" defTabSz="968253" rtl="0" eaLnBrk="1" latinLnBrk="0" hangingPunct="1">
      <a:defRPr kumimoji="1" sz="1300" kern="1200">
        <a:solidFill>
          <a:schemeClr val="tx1"/>
        </a:solidFill>
        <a:latin typeface="+mn-lt"/>
        <a:ea typeface="+mn-ea"/>
        <a:cs typeface="+mn-cs"/>
      </a:defRPr>
    </a:lvl7pPr>
    <a:lvl8pPr marL="3388884" algn="l" defTabSz="968253" rtl="0" eaLnBrk="1" latinLnBrk="0" hangingPunct="1">
      <a:defRPr kumimoji="1" sz="1300" kern="1200">
        <a:solidFill>
          <a:schemeClr val="tx1"/>
        </a:solidFill>
        <a:latin typeface="+mn-lt"/>
        <a:ea typeface="+mn-ea"/>
        <a:cs typeface="+mn-cs"/>
      </a:defRPr>
    </a:lvl8pPr>
    <a:lvl9pPr marL="3873011" algn="l" defTabSz="968253"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a:xfrm>
            <a:off x="2098675" y="744538"/>
            <a:ext cx="2609850" cy="3729037"/>
          </a:xfrm>
          <a:ln/>
        </p:spPr>
      </p:sp>
      <p:sp>
        <p:nvSpPr>
          <p:cNvPr id="31747" name="ノート プレースホルダ 2"/>
          <p:cNvSpPr>
            <a:spLocks noGrp="1"/>
          </p:cNvSpPr>
          <p:nvPr>
            <p:ph type="body" idx="1"/>
          </p:nvPr>
        </p:nvSpPr>
        <p:spPr>
          <a:noFill/>
          <a:ln/>
        </p:spPr>
        <p:txBody>
          <a:bodyPr/>
          <a:lstStyle/>
          <a:p>
            <a:pPr eaLnBrk="1" hangingPunct="1">
              <a:spcBef>
                <a:spcPct val="0"/>
              </a:spcBef>
            </a:pPr>
            <a:r>
              <a:rPr lang="ja-JP" altLang="en-US" dirty="0" smtClean="0">
                <a:ea typeface="ＭＳ Ｐ明朝" charset="-128"/>
              </a:rPr>
              <a:t>写真は各局に提供依頼中</a:t>
            </a:r>
            <a:endParaRPr lang="en-US" altLang="ja-JP" dirty="0" smtClean="0">
              <a:ea typeface="ＭＳ Ｐ明朝" charset="-128"/>
            </a:endParaRPr>
          </a:p>
          <a:p>
            <a:pPr eaLnBrk="1" hangingPunct="1">
              <a:spcBef>
                <a:spcPct val="0"/>
              </a:spcBef>
            </a:pPr>
            <a:r>
              <a:rPr lang="ja-JP" altLang="en-US" dirty="0" smtClean="0">
                <a:ea typeface="ＭＳ Ｐ明朝" charset="-128"/>
              </a:rPr>
              <a:t>飼料用米、米粉用米等</a:t>
            </a:r>
          </a:p>
        </p:txBody>
      </p:sp>
      <p:sp>
        <p:nvSpPr>
          <p:cNvPr id="31748" name="スライド番号プレースホルダ 3"/>
          <p:cNvSpPr>
            <a:spLocks noGrp="1"/>
          </p:cNvSpPr>
          <p:nvPr>
            <p:ph type="sldNum" sz="quarter" idx="5"/>
          </p:nvPr>
        </p:nvSpPr>
        <p:spPr>
          <a:noFill/>
        </p:spPr>
        <p:txBody>
          <a:bodyPr/>
          <a:lstStyle/>
          <a:p>
            <a:pPr defTabSz="906285"/>
            <a:fld id="{CF530D3D-60C9-4557-9FF0-5659A3ECD40E}" type="slidenum">
              <a:rPr lang="ja-JP" altLang="en-US" smtClean="0">
                <a:solidFill>
                  <a:prstClr val="black"/>
                </a:solidFill>
              </a:rPr>
              <a:pPr defTabSz="906285"/>
              <a:t>1</a:t>
            </a:fld>
            <a:endParaRPr lang="ja-JP" altLang="en-US" dirty="0" smtClean="0">
              <a:solidFill>
                <a:prstClr val="black"/>
              </a:solidFill>
            </a:endParaRPr>
          </a:p>
        </p:txBody>
      </p:sp>
    </p:spTree>
    <p:extLst>
      <p:ext uri="{BB962C8B-B14F-4D97-AF65-F5344CB8AC3E}">
        <p14:creationId xmlns:p14="http://schemas.microsoft.com/office/powerpoint/2010/main" val="364583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a:xfrm>
            <a:off x="2097088" y="744538"/>
            <a:ext cx="2613025" cy="3732212"/>
          </a:xfrm>
          <a:ln/>
        </p:spPr>
      </p:sp>
      <p:sp>
        <p:nvSpPr>
          <p:cNvPr id="31747" name="ノート プレースホルダ 2"/>
          <p:cNvSpPr>
            <a:spLocks noGrp="1"/>
          </p:cNvSpPr>
          <p:nvPr>
            <p:ph type="body" idx="1"/>
          </p:nvPr>
        </p:nvSpPr>
        <p:spPr>
          <a:noFill/>
          <a:ln/>
        </p:spPr>
        <p:txBody>
          <a:bodyPr/>
          <a:lstStyle/>
          <a:p>
            <a:pPr eaLnBrk="1" hangingPunct="1">
              <a:spcBef>
                <a:spcPct val="0"/>
              </a:spcBef>
            </a:pPr>
            <a:endParaRPr lang="ja-JP" altLang="en-US" dirty="0" smtClean="0">
              <a:ea typeface="ＭＳ Ｐ明朝" charset="-128"/>
            </a:endParaRPr>
          </a:p>
        </p:txBody>
      </p:sp>
      <p:sp>
        <p:nvSpPr>
          <p:cNvPr id="31748" name="スライド番号プレースホルダ 3"/>
          <p:cNvSpPr>
            <a:spLocks noGrp="1"/>
          </p:cNvSpPr>
          <p:nvPr>
            <p:ph type="sldNum" sz="quarter" idx="5"/>
          </p:nvPr>
        </p:nvSpPr>
        <p:spPr>
          <a:noFill/>
        </p:spPr>
        <p:txBody>
          <a:bodyPr/>
          <a:lstStyle/>
          <a:p>
            <a:pPr defTabSz="907019"/>
            <a:fld id="{CF530D3D-60C9-4557-9FF0-5659A3ECD40E}" type="slidenum">
              <a:rPr lang="ja-JP" altLang="en-US" smtClean="0"/>
              <a:pPr defTabSz="907019"/>
              <a:t>2</a:t>
            </a:fld>
            <a:endParaRPr lang="ja-JP" altLang="en-US" dirty="0" smtClean="0"/>
          </a:p>
        </p:txBody>
      </p:sp>
    </p:spTree>
    <p:extLst>
      <p:ext uri="{BB962C8B-B14F-4D97-AF65-F5344CB8AC3E}">
        <p14:creationId xmlns:p14="http://schemas.microsoft.com/office/powerpoint/2010/main" val="243529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a:xfrm>
            <a:off x="2097088" y="744538"/>
            <a:ext cx="2613025" cy="3732212"/>
          </a:xfrm>
          <a:ln/>
        </p:spPr>
      </p:sp>
      <p:sp>
        <p:nvSpPr>
          <p:cNvPr id="31747" name="ノート プレースホルダ 2"/>
          <p:cNvSpPr>
            <a:spLocks noGrp="1"/>
          </p:cNvSpPr>
          <p:nvPr>
            <p:ph type="body" idx="1"/>
          </p:nvPr>
        </p:nvSpPr>
        <p:spPr>
          <a:noFill/>
          <a:ln/>
        </p:spPr>
        <p:txBody>
          <a:bodyPr/>
          <a:lstStyle/>
          <a:p>
            <a:pPr eaLnBrk="1" hangingPunct="1">
              <a:spcBef>
                <a:spcPct val="0"/>
              </a:spcBef>
            </a:pPr>
            <a:endParaRPr lang="ja-JP" altLang="en-US" dirty="0" smtClean="0">
              <a:ea typeface="ＭＳ Ｐ明朝" charset="-128"/>
            </a:endParaRPr>
          </a:p>
        </p:txBody>
      </p:sp>
      <p:sp>
        <p:nvSpPr>
          <p:cNvPr id="31748" name="スライド番号プレースホルダ 3"/>
          <p:cNvSpPr>
            <a:spLocks noGrp="1"/>
          </p:cNvSpPr>
          <p:nvPr>
            <p:ph type="sldNum" sz="quarter" idx="5"/>
          </p:nvPr>
        </p:nvSpPr>
        <p:spPr>
          <a:noFill/>
        </p:spPr>
        <p:txBody>
          <a:bodyPr/>
          <a:lstStyle/>
          <a:p>
            <a:pPr defTabSz="906935"/>
            <a:fld id="{CF530D3D-60C9-4557-9FF0-5659A3ECD40E}" type="slidenum">
              <a:rPr lang="ja-JP" altLang="en-US" smtClean="0"/>
              <a:pPr defTabSz="906935"/>
              <a:t>3</a:t>
            </a:fld>
            <a:endParaRPr lang="ja-JP" altLang="en-US" dirty="0" smtClean="0"/>
          </a:p>
        </p:txBody>
      </p:sp>
    </p:spTree>
    <p:extLst>
      <p:ext uri="{BB962C8B-B14F-4D97-AF65-F5344CB8AC3E}">
        <p14:creationId xmlns:p14="http://schemas.microsoft.com/office/powerpoint/2010/main" val="1044484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9E5A431-17C8-4AA4-95E6-06D11954FDF8}" type="slidenum">
              <a:rPr kumimoji="1" lang="ja-JP" altLang="en-US" smtClean="0"/>
              <a:pPr/>
              <a:t>4</a:t>
            </a:fld>
            <a:endParaRPr kumimoji="1" lang="ja-JP" altLang="en-US"/>
          </a:p>
        </p:txBody>
      </p:sp>
    </p:spTree>
    <p:extLst>
      <p:ext uri="{BB962C8B-B14F-4D97-AF65-F5344CB8AC3E}">
        <p14:creationId xmlns:p14="http://schemas.microsoft.com/office/powerpoint/2010/main" val="120000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55422"/>
            <a:ext cx="6427074" cy="231528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134191" y="6120772"/>
            <a:ext cx="5292885" cy="2760345"/>
          </a:xfrm>
        </p:spPr>
        <p:txBody>
          <a:bodyPr/>
          <a:lstStyle>
            <a:lvl1pPr marL="0" indent="0" algn="ctr">
              <a:buNone/>
              <a:defRPr>
                <a:solidFill>
                  <a:schemeClr val="tx1">
                    <a:tint val="75000"/>
                  </a:schemeClr>
                </a:solidFill>
              </a:defRPr>
            </a:lvl1pPr>
            <a:lvl2pPr marL="484126" indent="0" algn="ctr">
              <a:buNone/>
              <a:defRPr>
                <a:solidFill>
                  <a:schemeClr val="tx1">
                    <a:tint val="75000"/>
                  </a:schemeClr>
                </a:solidFill>
              </a:defRPr>
            </a:lvl2pPr>
            <a:lvl3pPr marL="968253" indent="0" algn="ctr">
              <a:buNone/>
              <a:defRPr>
                <a:solidFill>
                  <a:schemeClr val="tx1">
                    <a:tint val="75000"/>
                  </a:schemeClr>
                </a:solidFill>
              </a:defRPr>
            </a:lvl3pPr>
            <a:lvl4pPr marL="1452380" indent="0" algn="ctr">
              <a:buNone/>
              <a:defRPr>
                <a:solidFill>
                  <a:schemeClr val="tx1">
                    <a:tint val="75000"/>
                  </a:schemeClr>
                </a:solidFill>
              </a:defRPr>
            </a:lvl4pPr>
            <a:lvl5pPr marL="1936504" indent="0" algn="ctr">
              <a:buNone/>
              <a:defRPr>
                <a:solidFill>
                  <a:schemeClr val="tx1">
                    <a:tint val="75000"/>
                  </a:schemeClr>
                </a:solidFill>
              </a:defRPr>
            </a:lvl5pPr>
            <a:lvl6pPr marL="2420632" indent="0" algn="ctr">
              <a:buNone/>
              <a:defRPr>
                <a:solidFill>
                  <a:schemeClr val="tx1">
                    <a:tint val="75000"/>
                  </a:schemeClr>
                </a:solidFill>
              </a:defRPr>
            </a:lvl6pPr>
            <a:lvl7pPr marL="2904757" indent="0" algn="ctr">
              <a:buNone/>
              <a:defRPr>
                <a:solidFill>
                  <a:schemeClr val="tx1">
                    <a:tint val="75000"/>
                  </a:schemeClr>
                </a:solidFill>
              </a:defRPr>
            </a:lvl7pPr>
            <a:lvl8pPr marL="3388884" indent="0" algn="ctr">
              <a:buNone/>
              <a:defRPr>
                <a:solidFill>
                  <a:schemeClr val="tx1">
                    <a:tint val="75000"/>
                  </a:schemeClr>
                </a:solidFill>
              </a:defRPr>
            </a:lvl8pPr>
            <a:lvl9pPr marL="387301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8" y="432563"/>
            <a:ext cx="1701284" cy="9216152"/>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78067" y="432563"/>
            <a:ext cx="4977831" cy="9216152"/>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940868"/>
            <a:ext cx="6427074" cy="2145268"/>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97288" y="4578083"/>
            <a:ext cx="6427074" cy="2362795"/>
          </a:xfrm>
        </p:spPr>
        <p:txBody>
          <a:bodyPr anchor="b"/>
          <a:lstStyle>
            <a:lvl1pPr marL="0" indent="0">
              <a:buNone/>
              <a:defRPr sz="2100">
                <a:solidFill>
                  <a:schemeClr val="tx1">
                    <a:tint val="75000"/>
                  </a:schemeClr>
                </a:solidFill>
              </a:defRPr>
            </a:lvl1pPr>
            <a:lvl2pPr marL="484126" indent="0">
              <a:buNone/>
              <a:defRPr sz="1900">
                <a:solidFill>
                  <a:schemeClr val="tx1">
                    <a:tint val="75000"/>
                  </a:schemeClr>
                </a:solidFill>
              </a:defRPr>
            </a:lvl2pPr>
            <a:lvl3pPr marL="968253" indent="0">
              <a:buNone/>
              <a:defRPr sz="1700">
                <a:solidFill>
                  <a:schemeClr val="tx1">
                    <a:tint val="75000"/>
                  </a:schemeClr>
                </a:solidFill>
              </a:defRPr>
            </a:lvl3pPr>
            <a:lvl4pPr marL="1452380" indent="0">
              <a:buNone/>
              <a:defRPr sz="1500">
                <a:solidFill>
                  <a:schemeClr val="tx1">
                    <a:tint val="75000"/>
                  </a:schemeClr>
                </a:solidFill>
              </a:defRPr>
            </a:lvl4pPr>
            <a:lvl5pPr marL="1936504" indent="0">
              <a:buNone/>
              <a:defRPr sz="1500">
                <a:solidFill>
                  <a:schemeClr val="tx1">
                    <a:tint val="75000"/>
                  </a:schemeClr>
                </a:solidFill>
              </a:defRPr>
            </a:lvl5pPr>
            <a:lvl6pPr marL="2420632" indent="0">
              <a:buNone/>
              <a:defRPr sz="1500">
                <a:solidFill>
                  <a:schemeClr val="tx1">
                    <a:tint val="75000"/>
                  </a:schemeClr>
                </a:solidFill>
              </a:defRPr>
            </a:lvl6pPr>
            <a:lvl7pPr marL="2904757" indent="0">
              <a:buNone/>
              <a:defRPr sz="1500">
                <a:solidFill>
                  <a:schemeClr val="tx1">
                    <a:tint val="75000"/>
                  </a:schemeClr>
                </a:solidFill>
              </a:defRPr>
            </a:lvl7pPr>
            <a:lvl8pPr marL="3388884" indent="0">
              <a:buNone/>
              <a:defRPr sz="1500">
                <a:solidFill>
                  <a:schemeClr val="tx1">
                    <a:tint val="75000"/>
                  </a:schemeClr>
                </a:solidFill>
              </a:defRPr>
            </a:lvl8pPr>
            <a:lvl9pPr marL="3873011"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78064" y="2520327"/>
            <a:ext cx="3339559" cy="7128391"/>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843645" y="2520327"/>
            <a:ext cx="3339559" cy="7128391"/>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78074" y="2417812"/>
            <a:ext cx="3340871" cy="1007625"/>
          </a:xfrm>
        </p:spPr>
        <p:txBody>
          <a:bodyPr anchor="b"/>
          <a:lstStyle>
            <a:lvl1pPr marL="0" indent="0">
              <a:buNone/>
              <a:defRPr sz="2500" b="1"/>
            </a:lvl1pPr>
            <a:lvl2pPr marL="484126" indent="0">
              <a:buNone/>
              <a:defRPr sz="2100" b="1"/>
            </a:lvl2pPr>
            <a:lvl3pPr marL="968253" indent="0">
              <a:buNone/>
              <a:defRPr sz="1900" b="1"/>
            </a:lvl3pPr>
            <a:lvl4pPr marL="1452380" indent="0">
              <a:buNone/>
              <a:defRPr sz="1700" b="1"/>
            </a:lvl4pPr>
            <a:lvl5pPr marL="1936504" indent="0">
              <a:buNone/>
              <a:defRPr sz="1700" b="1"/>
            </a:lvl5pPr>
            <a:lvl6pPr marL="2420632" indent="0">
              <a:buNone/>
              <a:defRPr sz="1700" b="1"/>
            </a:lvl6pPr>
            <a:lvl7pPr marL="2904757" indent="0">
              <a:buNone/>
              <a:defRPr sz="1700" b="1"/>
            </a:lvl7pPr>
            <a:lvl8pPr marL="3388884" indent="0">
              <a:buNone/>
              <a:defRPr sz="1700" b="1"/>
            </a:lvl8pPr>
            <a:lvl9pPr marL="3873011"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78074" y="3425433"/>
            <a:ext cx="3340871" cy="6223279"/>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841031" y="2417812"/>
            <a:ext cx="3342183" cy="1007625"/>
          </a:xfrm>
        </p:spPr>
        <p:txBody>
          <a:bodyPr anchor="b"/>
          <a:lstStyle>
            <a:lvl1pPr marL="0" indent="0">
              <a:buNone/>
              <a:defRPr sz="2500" b="1"/>
            </a:lvl1pPr>
            <a:lvl2pPr marL="484126" indent="0">
              <a:buNone/>
              <a:defRPr sz="2100" b="1"/>
            </a:lvl2pPr>
            <a:lvl3pPr marL="968253" indent="0">
              <a:buNone/>
              <a:defRPr sz="1900" b="1"/>
            </a:lvl3pPr>
            <a:lvl4pPr marL="1452380" indent="0">
              <a:buNone/>
              <a:defRPr sz="1700" b="1"/>
            </a:lvl4pPr>
            <a:lvl5pPr marL="1936504" indent="0">
              <a:buNone/>
              <a:defRPr sz="1700" b="1"/>
            </a:lvl5pPr>
            <a:lvl6pPr marL="2420632" indent="0">
              <a:buNone/>
              <a:defRPr sz="1700" b="1"/>
            </a:lvl6pPr>
            <a:lvl7pPr marL="2904757" indent="0">
              <a:buNone/>
              <a:defRPr sz="1700" b="1"/>
            </a:lvl7pPr>
            <a:lvl8pPr marL="3388884" indent="0">
              <a:buNone/>
              <a:defRPr sz="1700" b="1"/>
            </a:lvl8pPr>
            <a:lvl9pPr marL="3873011"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841031" y="3425433"/>
            <a:ext cx="3342183" cy="6223279"/>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77" y="430058"/>
            <a:ext cx="2487604" cy="1830230"/>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956260" y="430061"/>
            <a:ext cx="4226957" cy="9218654"/>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78077" y="2260288"/>
            <a:ext cx="2487604" cy="7388424"/>
          </a:xfrm>
        </p:spPr>
        <p:txBody>
          <a:bodyPr/>
          <a:lstStyle>
            <a:lvl1pPr marL="0" indent="0">
              <a:buNone/>
              <a:defRPr sz="1500"/>
            </a:lvl1pPr>
            <a:lvl2pPr marL="484126" indent="0">
              <a:buNone/>
              <a:defRPr sz="1300"/>
            </a:lvl2pPr>
            <a:lvl3pPr marL="968253" indent="0">
              <a:buNone/>
              <a:defRPr sz="1100"/>
            </a:lvl3pPr>
            <a:lvl4pPr marL="1452380" indent="0">
              <a:buNone/>
              <a:defRPr sz="1000"/>
            </a:lvl4pPr>
            <a:lvl5pPr marL="1936504" indent="0">
              <a:buNone/>
              <a:defRPr sz="1000"/>
            </a:lvl5pPr>
            <a:lvl6pPr marL="2420632" indent="0">
              <a:buNone/>
              <a:defRPr sz="1000"/>
            </a:lvl6pPr>
            <a:lvl7pPr marL="2904757" indent="0">
              <a:buNone/>
              <a:defRPr sz="1000"/>
            </a:lvl7pPr>
            <a:lvl8pPr marL="3388884" indent="0">
              <a:buNone/>
              <a:defRPr sz="1000"/>
            </a:lvl8pPr>
            <a:lvl9pPr marL="3873011"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1" y="7560955"/>
            <a:ext cx="4536758" cy="892613"/>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82061" y="965121"/>
            <a:ext cx="4536758" cy="6480810"/>
          </a:xfrm>
        </p:spPr>
        <p:txBody>
          <a:bodyPr/>
          <a:lstStyle>
            <a:lvl1pPr marL="0" indent="0">
              <a:buNone/>
              <a:defRPr sz="3400"/>
            </a:lvl1pPr>
            <a:lvl2pPr marL="484126" indent="0">
              <a:buNone/>
              <a:defRPr sz="3000"/>
            </a:lvl2pPr>
            <a:lvl3pPr marL="968253" indent="0">
              <a:buNone/>
              <a:defRPr sz="2500"/>
            </a:lvl3pPr>
            <a:lvl4pPr marL="1452380" indent="0">
              <a:buNone/>
              <a:defRPr sz="2100"/>
            </a:lvl4pPr>
            <a:lvl5pPr marL="1936504" indent="0">
              <a:buNone/>
              <a:defRPr sz="2100"/>
            </a:lvl5pPr>
            <a:lvl6pPr marL="2420632" indent="0">
              <a:buNone/>
              <a:defRPr sz="2100"/>
            </a:lvl6pPr>
            <a:lvl7pPr marL="2904757" indent="0">
              <a:buNone/>
              <a:defRPr sz="2100"/>
            </a:lvl7pPr>
            <a:lvl8pPr marL="3388884" indent="0">
              <a:buNone/>
              <a:defRPr sz="2100"/>
            </a:lvl8pPr>
            <a:lvl9pPr marL="3873011" indent="0">
              <a:buNone/>
              <a:defRPr sz="2100"/>
            </a:lvl9pPr>
          </a:lstStyle>
          <a:p>
            <a:endParaRPr kumimoji="1" lang="ja-JP" altLang="en-US"/>
          </a:p>
        </p:txBody>
      </p:sp>
      <p:sp>
        <p:nvSpPr>
          <p:cNvPr id="4" name="テキスト プレースホルダ 3"/>
          <p:cNvSpPr>
            <a:spLocks noGrp="1"/>
          </p:cNvSpPr>
          <p:nvPr>
            <p:ph type="body" sz="half" idx="2"/>
          </p:nvPr>
        </p:nvSpPr>
        <p:spPr>
          <a:xfrm>
            <a:off x="1482061" y="8453568"/>
            <a:ext cx="4536758" cy="1267657"/>
          </a:xfrm>
        </p:spPr>
        <p:txBody>
          <a:bodyPr/>
          <a:lstStyle>
            <a:lvl1pPr marL="0" indent="0">
              <a:buNone/>
              <a:defRPr sz="1500"/>
            </a:lvl1pPr>
            <a:lvl2pPr marL="484126" indent="0">
              <a:buNone/>
              <a:defRPr sz="1300"/>
            </a:lvl2pPr>
            <a:lvl3pPr marL="968253" indent="0">
              <a:buNone/>
              <a:defRPr sz="1100"/>
            </a:lvl3pPr>
            <a:lvl4pPr marL="1452380" indent="0">
              <a:buNone/>
              <a:defRPr sz="1000"/>
            </a:lvl4pPr>
            <a:lvl5pPr marL="1936504" indent="0">
              <a:buNone/>
              <a:defRPr sz="1000"/>
            </a:lvl5pPr>
            <a:lvl6pPr marL="2420632" indent="0">
              <a:buNone/>
              <a:defRPr sz="1000"/>
            </a:lvl6pPr>
            <a:lvl7pPr marL="2904757" indent="0">
              <a:buNone/>
              <a:defRPr sz="1000"/>
            </a:lvl7pPr>
            <a:lvl8pPr marL="3388884" indent="0">
              <a:buNone/>
              <a:defRPr sz="1000"/>
            </a:lvl8pPr>
            <a:lvl9pPr marL="3873011"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9994736-6F2A-4E96-A278-588F584BF720}" type="datetimeFigureOut">
              <a:rPr kumimoji="1" lang="ja-JP" altLang="en-US" smtClean="0"/>
              <a:pPr/>
              <a:t>2015/4/20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780477C-D3A7-4CB7-921D-A7C53CA9BA8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069" y="432558"/>
            <a:ext cx="6805136" cy="1800225"/>
          </a:xfrm>
          <a:prstGeom prst="rect">
            <a:avLst/>
          </a:prstGeom>
        </p:spPr>
        <p:txBody>
          <a:bodyPr vert="horz" lIns="96825" tIns="48413" rIns="96825" bIns="48413"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78069" y="2520327"/>
            <a:ext cx="6805136" cy="7128391"/>
          </a:xfrm>
          <a:prstGeom prst="rect">
            <a:avLst/>
          </a:prstGeom>
        </p:spPr>
        <p:txBody>
          <a:bodyPr vert="horz" lIns="96825" tIns="48413" rIns="96825" bIns="4841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78067" y="10011263"/>
            <a:ext cx="1764295" cy="575072"/>
          </a:xfrm>
          <a:prstGeom prst="rect">
            <a:avLst/>
          </a:prstGeom>
        </p:spPr>
        <p:txBody>
          <a:bodyPr vert="horz" lIns="96825" tIns="48413" rIns="96825" bIns="48413" rtlCol="0" anchor="ctr"/>
          <a:lstStyle>
            <a:lvl1pPr algn="l">
              <a:defRPr sz="1300">
                <a:solidFill>
                  <a:schemeClr val="tx1">
                    <a:tint val="75000"/>
                  </a:schemeClr>
                </a:solidFill>
              </a:defRPr>
            </a:lvl1pPr>
          </a:lstStyle>
          <a:p>
            <a:fld id="{89994736-6F2A-4E96-A278-588F584BF720}" type="datetimeFigureOut">
              <a:rPr kumimoji="1" lang="ja-JP" altLang="en-US" smtClean="0"/>
              <a:pPr/>
              <a:t>2015/4/20</a:t>
            </a:fld>
            <a:endParaRPr kumimoji="1" lang="ja-JP" altLang="en-US"/>
          </a:p>
        </p:txBody>
      </p:sp>
      <p:sp>
        <p:nvSpPr>
          <p:cNvPr id="5" name="フッター プレースホルダ 4"/>
          <p:cNvSpPr>
            <a:spLocks noGrp="1"/>
          </p:cNvSpPr>
          <p:nvPr>
            <p:ph type="ftr" sz="quarter" idx="3"/>
          </p:nvPr>
        </p:nvSpPr>
        <p:spPr>
          <a:xfrm>
            <a:off x="2583434" y="10011263"/>
            <a:ext cx="2394400" cy="575072"/>
          </a:xfrm>
          <a:prstGeom prst="rect">
            <a:avLst/>
          </a:prstGeom>
        </p:spPr>
        <p:txBody>
          <a:bodyPr vert="horz" lIns="96825" tIns="48413" rIns="96825" bIns="48413"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418908" y="10011263"/>
            <a:ext cx="1764295" cy="575072"/>
          </a:xfrm>
          <a:prstGeom prst="rect">
            <a:avLst/>
          </a:prstGeom>
        </p:spPr>
        <p:txBody>
          <a:bodyPr vert="horz" lIns="96825" tIns="48413" rIns="96825" bIns="48413" rtlCol="0" anchor="ctr"/>
          <a:lstStyle>
            <a:lvl1pPr algn="r">
              <a:defRPr sz="1300">
                <a:solidFill>
                  <a:schemeClr val="tx1">
                    <a:tint val="75000"/>
                  </a:schemeClr>
                </a:solidFill>
              </a:defRPr>
            </a:lvl1pPr>
          </a:lstStyle>
          <a:p>
            <a:fld id="{1780477C-D3A7-4CB7-921D-A7C53CA9BA8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8253" rtl="0" eaLnBrk="1" latinLnBrk="0" hangingPunct="1">
        <a:spcBef>
          <a:spcPct val="0"/>
        </a:spcBef>
        <a:buNone/>
        <a:defRPr kumimoji="1" sz="4700" kern="1200">
          <a:solidFill>
            <a:schemeClr val="tx1"/>
          </a:solidFill>
          <a:latin typeface="+mj-lt"/>
          <a:ea typeface="+mj-ea"/>
          <a:cs typeface="+mj-cs"/>
        </a:defRPr>
      </a:lvl1pPr>
    </p:titleStyle>
    <p:bodyStyle>
      <a:lvl1pPr marL="363095" indent="-363095" algn="l" defTabSz="968253"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86705" indent="-302578" algn="l" defTabSz="968253"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0316" indent="-242063" algn="l" defTabSz="968253"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94443" indent="-242063" algn="l" defTabSz="968253"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78568" indent="-242063" algn="l" defTabSz="968253"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62695" indent="-242063" algn="l" defTabSz="968253"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46820" indent="-242063" algn="l" defTabSz="968253"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30947" indent="-242063" algn="l" defTabSz="968253"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15075" indent="-242063" algn="l" defTabSz="968253"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68253" rtl="0" eaLnBrk="1" latinLnBrk="0" hangingPunct="1">
        <a:defRPr kumimoji="1" sz="1900" kern="1200">
          <a:solidFill>
            <a:schemeClr val="tx1"/>
          </a:solidFill>
          <a:latin typeface="+mn-lt"/>
          <a:ea typeface="+mn-ea"/>
          <a:cs typeface="+mn-cs"/>
        </a:defRPr>
      </a:lvl1pPr>
      <a:lvl2pPr marL="484126" algn="l" defTabSz="968253" rtl="0" eaLnBrk="1" latinLnBrk="0" hangingPunct="1">
        <a:defRPr kumimoji="1" sz="1900" kern="1200">
          <a:solidFill>
            <a:schemeClr val="tx1"/>
          </a:solidFill>
          <a:latin typeface="+mn-lt"/>
          <a:ea typeface="+mn-ea"/>
          <a:cs typeface="+mn-cs"/>
        </a:defRPr>
      </a:lvl2pPr>
      <a:lvl3pPr marL="968253" algn="l" defTabSz="968253" rtl="0" eaLnBrk="1" latinLnBrk="0" hangingPunct="1">
        <a:defRPr kumimoji="1" sz="1900" kern="1200">
          <a:solidFill>
            <a:schemeClr val="tx1"/>
          </a:solidFill>
          <a:latin typeface="+mn-lt"/>
          <a:ea typeface="+mn-ea"/>
          <a:cs typeface="+mn-cs"/>
        </a:defRPr>
      </a:lvl3pPr>
      <a:lvl4pPr marL="1452380" algn="l" defTabSz="968253" rtl="0" eaLnBrk="1" latinLnBrk="0" hangingPunct="1">
        <a:defRPr kumimoji="1" sz="1900" kern="1200">
          <a:solidFill>
            <a:schemeClr val="tx1"/>
          </a:solidFill>
          <a:latin typeface="+mn-lt"/>
          <a:ea typeface="+mn-ea"/>
          <a:cs typeface="+mn-cs"/>
        </a:defRPr>
      </a:lvl4pPr>
      <a:lvl5pPr marL="1936504" algn="l" defTabSz="968253" rtl="0" eaLnBrk="1" latinLnBrk="0" hangingPunct="1">
        <a:defRPr kumimoji="1" sz="1900" kern="1200">
          <a:solidFill>
            <a:schemeClr val="tx1"/>
          </a:solidFill>
          <a:latin typeface="+mn-lt"/>
          <a:ea typeface="+mn-ea"/>
          <a:cs typeface="+mn-cs"/>
        </a:defRPr>
      </a:lvl5pPr>
      <a:lvl6pPr marL="2420632" algn="l" defTabSz="968253" rtl="0" eaLnBrk="1" latinLnBrk="0" hangingPunct="1">
        <a:defRPr kumimoji="1" sz="1900" kern="1200">
          <a:solidFill>
            <a:schemeClr val="tx1"/>
          </a:solidFill>
          <a:latin typeface="+mn-lt"/>
          <a:ea typeface="+mn-ea"/>
          <a:cs typeface="+mn-cs"/>
        </a:defRPr>
      </a:lvl6pPr>
      <a:lvl7pPr marL="2904757" algn="l" defTabSz="968253" rtl="0" eaLnBrk="1" latinLnBrk="0" hangingPunct="1">
        <a:defRPr kumimoji="1" sz="1900" kern="1200">
          <a:solidFill>
            <a:schemeClr val="tx1"/>
          </a:solidFill>
          <a:latin typeface="+mn-lt"/>
          <a:ea typeface="+mn-ea"/>
          <a:cs typeface="+mn-cs"/>
        </a:defRPr>
      </a:lvl7pPr>
      <a:lvl8pPr marL="3388884" algn="l" defTabSz="968253" rtl="0" eaLnBrk="1" latinLnBrk="0" hangingPunct="1">
        <a:defRPr kumimoji="1" sz="1900" kern="1200">
          <a:solidFill>
            <a:schemeClr val="tx1"/>
          </a:solidFill>
          <a:latin typeface="+mn-lt"/>
          <a:ea typeface="+mn-ea"/>
          <a:cs typeface="+mn-cs"/>
        </a:defRPr>
      </a:lvl8pPr>
      <a:lvl9pPr marL="3873011" algn="l" defTabSz="968253"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2.xml"/><Relationship Id="rId7" Type="http://schemas.openxmlformats.org/officeDocument/2006/relationships/image" Target="../media/image6.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package" Target="../embeddings/Microsoft_Excel_______2.xlsx"/><Relationship Id="rId5" Type="http://schemas.openxmlformats.org/officeDocument/2006/relationships/image" Target="../media/image5.emf"/><Relationship Id="rId4" Type="http://schemas.openxmlformats.org/officeDocument/2006/relationships/package" Target="../embeddings/Microsoft_Excel_______1.xlsx"/><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79044" y="360115"/>
            <a:ext cx="7146992" cy="9991109"/>
          </a:xfrm>
          <a:prstGeom prst="roundRect">
            <a:avLst>
              <a:gd name="adj" fmla="val 5370"/>
            </a:avLst>
          </a:prstGeom>
          <a:blipFill>
            <a:blip r:embed="rId3"/>
            <a:tile tx="0" ty="0" sx="100000" sy="100000" flip="none" algn="tl"/>
          </a:blipFill>
          <a:ln>
            <a:noFill/>
          </a:ln>
          <a:scene3d>
            <a:camera prst="orthographicFront"/>
            <a:lightRig rig="threePt" dir="t"/>
          </a:scene3d>
          <a:sp3d>
            <a:bevelT h="25400"/>
          </a:sp3d>
        </p:spPr>
        <p:style>
          <a:lnRef idx="2">
            <a:schemeClr val="accent1">
              <a:shade val="50000"/>
            </a:schemeClr>
          </a:lnRef>
          <a:fillRef idx="1">
            <a:schemeClr val="accent1"/>
          </a:fillRef>
          <a:effectRef idx="0">
            <a:schemeClr val="accent1"/>
          </a:effectRef>
          <a:fontRef idx="minor">
            <a:schemeClr val="lt1"/>
          </a:fontRef>
        </p:style>
        <p:txBody>
          <a:bodyPr lIns="96881" tIns="48440" rIns="96881" bIns="48440" rtlCol="0" anchor="ctr"/>
          <a:lstStyle/>
          <a:p>
            <a:pPr algn="ctr"/>
            <a:endParaRPr kumimoji="1" lang="ja-JP" altLang="en-US" sz="2500" dirty="0">
              <a:ln w="0" cmpd="sng">
                <a:solidFill>
                  <a:schemeClr val="bg1"/>
                </a:solidFill>
                <a:prstDash val="solid"/>
              </a:ln>
              <a:solidFill>
                <a:schemeClr val="bg1"/>
              </a:solidFill>
              <a:latin typeface="HGP創英角ｺﾞｼｯｸUB" pitchFamily="50" charset="-128"/>
              <a:ea typeface="HGP創英角ｺﾞｼｯｸUB" pitchFamily="50" charset="-128"/>
            </a:endParaRPr>
          </a:p>
        </p:txBody>
      </p:sp>
      <p:pic>
        <p:nvPicPr>
          <p:cNvPr id="4" name="図 3"/>
          <p:cNvPicPr>
            <a:picLocks noChangeAspect="1"/>
          </p:cNvPicPr>
          <p:nvPr/>
        </p:nvPicPr>
        <p:blipFill>
          <a:blip r:embed="rId4">
            <a:duotone>
              <a:prstClr val="black"/>
              <a:srgbClr val="EBEBFF">
                <a:tint val="45000"/>
                <a:satMod val="400000"/>
              </a:srgbClr>
            </a:duotone>
          </a:blip>
          <a:stretch>
            <a:fillRect/>
          </a:stretch>
        </p:blipFill>
        <p:spPr>
          <a:xfrm>
            <a:off x="-7515624" y="2385340"/>
            <a:ext cx="7207749" cy="945105"/>
          </a:xfrm>
          <a:prstGeom prst="rect">
            <a:avLst/>
          </a:prstGeom>
          <a:solidFill>
            <a:schemeClr val="accent2">
              <a:lumMod val="75000"/>
            </a:schemeClr>
          </a:solidFill>
        </p:spPr>
      </p:pic>
      <p:sp>
        <p:nvSpPr>
          <p:cNvPr id="14" name="AutoShape 13" descr="ひな形"/>
          <p:cNvSpPr>
            <a:spLocks noChangeArrowheads="1"/>
          </p:cNvSpPr>
          <p:nvPr/>
        </p:nvSpPr>
        <p:spPr bwMode="auto">
          <a:xfrm>
            <a:off x="-7785654" y="825038"/>
            <a:ext cx="7142944" cy="863762"/>
          </a:xfrm>
          <a:prstGeom prst="roundRect">
            <a:avLst>
              <a:gd name="adj" fmla="val 14097"/>
            </a:avLst>
          </a:prstGeom>
          <a:blipFill dpi="0" rotWithShape="1">
            <a:blip r:embed="rId5" cstate="print"/>
            <a:srcRect/>
            <a:tile tx="0" ty="0" sx="100000" sy="100000" flip="none" algn="tl"/>
          </a:blipFill>
          <a:ln w="19050">
            <a:solidFill>
              <a:srgbClr val="969696"/>
            </a:solidFill>
            <a:round/>
            <a:headEnd/>
            <a:tailEnd/>
          </a:ln>
        </p:spPr>
        <p:txBody>
          <a:bodyPr lIns="99535" tIns="49768" rIns="99535" bIns="49768" anchor="ctr"/>
          <a:lstStyle/>
          <a:p>
            <a:pPr algn="l"/>
            <a:endParaRPr lang="ja-JP" altLang="en-US" sz="1600" dirty="0">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483176" y="75846"/>
            <a:ext cx="4900630" cy="749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6865" tIns="43433" rIns="86865" bIns="43433" rtlCol="0" anchor="ctr"/>
          <a:lstStyle/>
          <a:p>
            <a:pPr algn="ctr">
              <a:defRPr/>
            </a:pPr>
            <a:r>
              <a:rPr lang="ja-JP" altLang="en-US" dirty="0" smtClean="0">
                <a:ln w="635">
                  <a:noFill/>
                  <a:prstDash val="solid"/>
                  <a:round/>
                </a:ln>
                <a:solidFill>
                  <a:prstClr val="black"/>
                </a:solidFill>
                <a:effectLst>
                  <a:glow rad="127000">
                    <a:schemeClr val="accent1">
                      <a:alpha val="97000"/>
                    </a:schemeClr>
                  </a:glow>
                </a:effectLst>
                <a:latin typeface="HG丸ｺﾞｼｯｸM-PRO" pitchFamily="50" charset="-128"/>
                <a:ea typeface="HG丸ｺﾞｼｯｸM-PRO" pitchFamily="50" charset="-128"/>
              </a:rPr>
              <a:t>                                         </a:t>
            </a:r>
            <a:endParaRPr lang="ja-JP" altLang="en-US" dirty="0">
              <a:ln w="635">
                <a:noFill/>
                <a:prstDash val="solid"/>
                <a:round/>
              </a:ln>
              <a:solidFill>
                <a:prstClr val="white"/>
              </a:solidFill>
              <a:effectLst>
                <a:glow rad="127000">
                  <a:schemeClr val="accent1">
                    <a:alpha val="97000"/>
                  </a:schemeClr>
                </a:glow>
              </a:effectLst>
              <a:latin typeface="HG丸ｺﾞｼｯｸM-PRO" pitchFamily="50" charset="-128"/>
              <a:ea typeface="HG丸ｺﾞｼｯｸM-PRO" pitchFamily="50" charset="-128"/>
            </a:endParaRPr>
          </a:p>
        </p:txBody>
      </p:sp>
      <p:sp>
        <p:nvSpPr>
          <p:cNvPr id="39" name="正方形/長方形 38"/>
          <p:cNvSpPr/>
          <p:nvPr/>
        </p:nvSpPr>
        <p:spPr>
          <a:xfrm>
            <a:off x="1967139" y="547280"/>
            <a:ext cx="4684101" cy="7944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6865" tIns="43433" rIns="86865" bIns="43433" rtlCol="0" anchor="ctr"/>
          <a:lstStyle/>
          <a:p>
            <a:pPr>
              <a:defRPr/>
            </a:pPr>
            <a:r>
              <a:rPr lang="ja-JP" altLang="en-US" sz="3200" dirty="0">
                <a:ln w="635">
                  <a:noFill/>
                  <a:prstDash val="solid"/>
                  <a:round/>
                </a:ln>
                <a:solidFill>
                  <a:prstClr val="white"/>
                </a:solidFill>
                <a:effectLst>
                  <a:outerShdw blurRad="635000" dist="50800" dir="5820000" sx="87000" sy="87000" algn="ctr" rotWithShape="0">
                    <a:srgbClr val="1F497D">
                      <a:lumMod val="60000"/>
                      <a:lumOff val="40000"/>
                      <a:alpha val="60000"/>
                    </a:srgbClr>
                  </a:outerShdw>
                </a:effectLst>
                <a:latin typeface="HGP創英角ｺﾞｼｯｸUB" pitchFamily="50" charset="-128"/>
                <a:ea typeface="HGP創英角ｺﾞｼｯｸUB" pitchFamily="50" charset="-128"/>
              </a:rPr>
              <a:t>　　</a:t>
            </a:r>
            <a:r>
              <a:rPr lang="ja-JP" altLang="en-US" sz="3200" b="1" dirty="0" smtClean="0">
                <a:ln w="635">
                  <a:noFill/>
                  <a:prstDash val="solid"/>
                  <a:round/>
                </a:ln>
                <a:solidFill>
                  <a:srgbClr val="7030A0"/>
                </a:solidFill>
                <a:effectLst>
                  <a:outerShdw blurRad="38100" dist="50800" dir="2700000" algn="tl">
                    <a:srgbClr val="000000">
                      <a:alpha val="70000"/>
                    </a:srgbClr>
                  </a:outerShdw>
                </a:effectLst>
                <a:latin typeface="HG丸ｺﾞｼｯｸM-PRO" pitchFamily="50" charset="-128"/>
                <a:ea typeface="HG丸ｺﾞｼｯｸM-PRO" pitchFamily="50" charset="-128"/>
              </a:rPr>
              <a:t>平成</a:t>
            </a:r>
            <a:r>
              <a:rPr lang="ja-JP" altLang="en-US" sz="3200" b="1" dirty="0">
                <a:ln w="635">
                  <a:noFill/>
                  <a:prstDash val="solid"/>
                  <a:round/>
                </a:ln>
                <a:solidFill>
                  <a:srgbClr val="7030A0"/>
                </a:solidFill>
                <a:effectLst>
                  <a:outerShdw blurRad="38100" dist="50800" dir="2700000" algn="tl">
                    <a:srgbClr val="000000">
                      <a:alpha val="70000"/>
                    </a:srgbClr>
                  </a:outerShdw>
                </a:effectLst>
                <a:latin typeface="HG丸ｺﾞｼｯｸM-PRO" pitchFamily="50" charset="-128"/>
                <a:ea typeface="HG丸ｺﾞｼｯｸM-PRO" pitchFamily="50" charset="-128"/>
              </a:rPr>
              <a:t>２７</a:t>
            </a:r>
            <a:r>
              <a:rPr lang="ja-JP" altLang="en-US" sz="3200" b="1" dirty="0" smtClean="0">
                <a:ln w="635">
                  <a:noFill/>
                  <a:prstDash val="solid"/>
                  <a:round/>
                </a:ln>
                <a:solidFill>
                  <a:srgbClr val="7030A0"/>
                </a:solidFill>
                <a:effectLst>
                  <a:outerShdw blurRad="38100" dist="50800" dir="2700000" algn="tl">
                    <a:srgbClr val="000000">
                      <a:alpha val="70000"/>
                    </a:srgbClr>
                  </a:outerShdw>
                </a:effectLst>
                <a:latin typeface="HG丸ｺﾞｼｯｸM-PRO" pitchFamily="50" charset="-128"/>
                <a:ea typeface="HG丸ｺﾞｼｯｸM-PRO" pitchFamily="50" charset="-128"/>
              </a:rPr>
              <a:t>年度</a:t>
            </a:r>
            <a:endParaRPr lang="ja-JP" altLang="en-US" sz="3200" b="1" dirty="0">
              <a:ln w="635">
                <a:noFill/>
                <a:prstDash val="solid"/>
                <a:round/>
              </a:ln>
              <a:solidFill>
                <a:srgbClr val="7030A0"/>
              </a:solidFill>
              <a:effectLst>
                <a:outerShdw blurRad="38100" dist="50800" dir="2700000" algn="tl">
                  <a:srgbClr val="000000">
                    <a:alpha val="70000"/>
                  </a:srgbClr>
                </a:outerShdw>
              </a:effectLst>
              <a:latin typeface="HG丸ｺﾞｼｯｸM-PRO" pitchFamily="50" charset="-128"/>
              <a:ea typeface="HG丸ｺﾞｼｯｸM-PRO" pitchFamily="50" charset="-128"/>
            </a:endParaRPr>
          </a:p>
        </p:txBody>
      </p:sp>
      <p:sp>
        <p:nvSpPr>
          <p:cNvPr id="43" name="正方形/長方形 80"/>
          <p:cNvSpPr>
            <a:spLocks noChangeArrowheads="1"/>
          </p:cNvSpPr>
          <p:nvPr/>
        </p:nvSpPr>
        <p:spPr bwMode="auto">
          <a:xfrm>
            <a:off x="630403" y="1513116"/>
            <a:ext cx="7231888" cy="2639484"/>
          </a:xfrm>
          <a:prstGeom prst="rect">
            <a:avLst/>
          </a:prstGeom>
          <a:noFill/>
          <a:ln w="19050">
            <a:noFill/>
            <a:round/>
            <a:headEnd/>
            <a:tailEnd type="triangle" w="med" len="med"/>
          </a:ln>
          <a:effectLst>
            <a:outerShdw blurRad="50800" dist="50800" dir="5400000" algn="ctr" rotWithShape="0">
              <a:srgbClr val="002060"/>
            </a:outerShdw>
          </a:effectLst>
        </p:spPr>
        <p:txBody>
          <a:bodyPr lIns="86850" tIns="43425" rIns="86850" bIns="43425" anchor="ctr"/>
          <a:lstStyle/>
          <a:p>
            <a:pPr>
              <a:defRPr/>
            </a:pPr>
            <a:r>
              <a:rPr lang="ja-JP" altLang="en-US" sz="6600" b="1" dirty="0">
                <a:ln w="25400" cmpd="sng">
                  <a:solidFill>
                    <a:prstClr val="white"/>
                  </a:solidFill>
                  <a:prstDash val="solid"/>
                </a:ln>
                <a:solidFill>
                  <a:srgbClr val="F33A35"/>
                </a:solidFill>
                <a:effectLst>
                  <a:glow rad="127000">
                    <a:srgbClr val="FFFF66">
                      <a:alpha val="82000"/>
                    </a:srgbClr>
                  </a:glow>
                  <a:outerShdw blurRad="38100" dist="38100" dir="5400000" sx="102000" sy="102000" algn="tl">
                    <a:srgbClr val="000000"/>
                  </a:outerShdw>
                </a:effectLst>
                <a:latin typeface="HG丸ｺﾞｼｯｸM-PRO" pitchFamily="50" charset="-128"/>
                <a:ea typeface="HG丸ｺﾞｼｯｸM-PRO" pitchFamily="50" charset="-128"/>
              </a:rPr>
              <a:t>経営所得</a:t>
            </a:r>
            <a:endParaRPr lang="en-US" altLang="ja-JP" sz="6600" b="1" dirty="0">
              <a:ln w="25400" cmpd="sng">
                <a:solidFill>
                  <a:prstClr val="white"/>
                </a:solidFill>
                <a:prstDash val="solid"/>
              </a:ln>
              <a:solidFill>
                <a:srgbClr val="F33A35"/>
              </a:solidFill>
              <a:effectLst>
                <a:glow rad="127000">
                  <a:srgbClr val="FFFF66">
                    <a:alpha val="82000"/>
                  </a:srgbClr>
                </a:glow>
                <a:outerShdw blurRad="38100" dist="38100" dir="5400000" sx="102000" sy="102000" algn="tl">
                  <a:srgbClr val="000000"/>
                </a:outerShdw>
              </a:effectLst>
              <a:latin typeface="HG丸ｺﾞｼｯｸM-PRO" pitchFamily="50" charset="-128"/>
              <a:ea typeface="HG丸ｺﾞｼｯｸM-PRO" pitchFamily="50" charset="-128"/>
            </a:endParaRPr>
          </a:p>
          <a:p>
            <a:pPr>
              <a:defRPr/>
            </a:pPr>
            <a:r>
              <a:rPr lang="ja-JP" altLang="en-US" sz="6600" b="1" dirty="0">
                <a:ln w="25400" cmpd="sng">
                  <a:solidFill>
                    <a:prstClr val="white"/>
                  </a:solidFill>
                  <a:prstDash val="solid"/>
                </a:ln>
                <a:solidFill>
                  <a:srgbClr val="F33A35"/>
                </a:solidFill>
                <a:effectLst>
                  <a:glow rad="127000">
                    <a:srgbClr val="FFFF66">
                      <a:alpha val="82000"/>
                    </a:srgbClr>
                  </a:glow>
                  <a:outerShdw blurRad="38100" dist="38100" dir="5400000" sx="102000" sy="102000" algn="tl">
                    <a:srgbClr val="000000"/>
                  </a:outerShdw>
                </a:effectLst>
                <a:latin typeface="HG丸ｺﾞｼｯｸM-PRO" pitchFamily="50" charset="-128"/>
                <a:ea typeface="HG丸ｺﾞｼｯｸM-PRO" pitchFamily="50" charset="-128"/>
              </a:rPr>
              <a:t>安定対策等</a:t>
            </a:r>
            <a:endParaRPr lang="en-US" altLang="ja-JP" sz="6600" b="1" dirty="0">
              <a:ln w="25400" cmpd="sng">
                <a:solidFill>
                  <a:prstClr val="white"/>
                </a:solidFill>
                <a:prstDash val="solid"/>
              </a:ln>
              <a:solidFill>
                <a:srgbClr val="F33A35"/>
              </a:solidFill>
              <a:effectLst>
                <a:glow rad="127000">
                  <a:srgbClr val="FFFF66">
                    <a:alpha val="82000"/>
                  </a:srgbClr>
                </a:glow>
                <a:outerShdw blurRad="38100" dist="38100" dir="5400000" sx="102000" sy="102000" algn="tl">
                  <a:srgbClr val="000000"/>
                </a:outerShdw>
              </a:effectLst>
              <a:latin typeface="HG丸ｺﾞｼｯｸM-PRO" pitchFamily="50" charset="-128"/>
              <a:ea typeface="HG丸ｺﾞｼｯｸM-PRO" pitchFamily="50" charset="-128"/>
            </a:endParaRPr>
          </a:p>
          <a:p>
            <a:pPr>
              <a:defRPr/>
            </a:pPr>
            <a:r>
              <a:rPr lang="ja-JP" altLang="en-US" sz="6600" b="1" dirty="0">
                <a:ln w="25400" cmpd="sng">
                  <a:solidFill>
                    <a:prstClr val="white"/>
                  </a:solidFill>
                  <a:prstDash val="solid"/>
                </a:ln>
                <a:solidFill>
                  <a:srgbClr val="F33A35"/>
                </a:solidFill>
                <a:effectLst>
                  <a:glow rad="127000">
                    <a:srgbClr val="FFFF66">
                      <a:alpha val="82000"/>
                    </a:srgbClr>
                  </a:glow>
                  <a:outerShdw blurRad="38100" dist="38100" dir="5400000" sx="102000" sy="102000" algn="tl">
                    <a:srgbClr val="000000"/>
                  </a:outerShdw>
                </a:effectLst>
                <a:latin typeface="HG丸ｺﾞｼｯｸM-PRO" pitchFamily="50" charset="-128"/>
                <a:ea typeface="HG丸ｺﾞｼｯｸM-PRO" pitchFamily="50" charset="-128"/>
              </a:rPr>
              <a:t>の概要</a:t>
            </a:r>
          </a:p>
        </p:txBody>
      </p:sp>
      <p:sp>
        <p:nvSpPr>
          <p:cNvPr id="17" name="AutoShape 11"/>
          <p:cNvSpPr>
            <a:spLocks noChangeArrowheads="1"/>
          </p:cNvSpPr>
          <p:nvPr/>
        </p:nvSpPr>
        <p:spPr bwMode="auto">
          <a:xfrm>
            <a:off x="717641" y="8886071"/>
            <a:ext cx="6177200" cy="988274"/>
          </a:xfrm>
          <a:prstGeom prst="roundRect">
            <a:avLst>
              <a:gd name="adj" fmla="val 12407"/>
            </a:avLst>
          </a:prstGeom>
          <a:solidFill>
            <a:schemeClr val="accent2">
              <a:lumMod val="20000"/>
              <a:lumOff val="80000"/>
            </a:schemeClr>
          </a:solidFill>
          <a:ln w="9525">
            <a:solidFill>
              <a:schemeClr val="tx1"/>
            </a:solidFill>
            <a:round/>
            <a:headEnd/>
            <a:tailEnd/>
          </a:ln>
        </p:spPr>
        <p:txBody>
          <a:bodyPr wrap="none" lIns="100046" tIns="50028" rIns="100046" bIns="50028" anchor="ctr"/>
          <a:lstStyle/>
          <a:p>
            <a:pPr defTabSz="1048490">
              <a:defRPr/>
            </a:pPr>
            <a:r>
              <a:rPr lang="ja-JP" altLang="en-US" sz="1200" dirty="0" smtClean="0">
                <a:solidFill>
                  <a:srgbClr val="00000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0000"/>
                </a:solidFill>
                <a:latin typeface="ＭＳ ゴシック" panose="020B0609070205080204" pitchFamily="49" charset="-128"/>
                <a:ea typeface="ＭＳ ゴシック" panose="020B0609070205080204" pitchFamily="49" charset="-128"/>
              </a:rPr>
              <a:t>お問い合わせ先</a:t>
            </a:r>
            <a:endParaRPr lang="en-US" altLang="ja-JP" sz="1400" dirty="0" smtClean="0">
              <a:solidFill>
                <a:srgbClr val="000000"/>
              </a:solidFill>
              <a:latin typeface="ＭＳ ゴシック" panose="020B0609070205080204" pitchFamily="49" charset="-128"/>
              <a:ea typeface="ＭＳ ゴシック" panose="020B0609070205080204" pitchFamily="49" charset="-128"/>
            </a:endParaRPr>
          </a:p>
          <a:p>
            <a:pPr defTabSz="1048490">
              <a:defRPr/>
            </a:pPr>
            <a:r>
              <a:rPr lang="ja-JP" altLang="en-US" sz="1200" dirty="0">
                <a:solidFill>
                  <a:srgbClr val="000000"/>
                </a:solidFill>
                <a:latin typeface="ＭＳ ゴシック" panose="020B0609070205080204" pitchFamily="49" charset="-128"/>
                <a:ea typeface="ＭＳ ゴシック" panose="020B0609070205080204" pitchFamily="49" charset="-128"/>
              </a:rPr>
              <a:t>　</a:t>
            </a:r>
            <a:r>
              <a:rPr lang="ja-JP" altLang="en-US" sz="1200" dirty="0" smtClean="0">
                <a:solidFill>
                  <a:srgbClr val="000000"/>
                </a:solidFill>
                <a:latin typeface="ＭＳ ゴシック" panose="020B0609070205080204" pitchFamily="49" charset="-128"/>
                <a:ea typeface="ＭＳ ゴシック" panose="020B0609070205080204" pitchFamily="49" charset="-128"/>
              </a:rPr>
              <a:t>　東北農政局福島地域センター　農政推進グループ　０２４－５３４－４１５７</a:t>
            </a:r>
            <a:endParaRPr lang="en-US" altLang="ja-JP" sz="1200" dirty="0" smtClean="0">
              <a:solidFill>
                <a:srgbClr val="000000"/>
              </a:solidFill>
              <a:latin typeface="ＭＳ ゴシック" panose="020B0609070205080204" pitchFamily="49" charset="-128"/>
              <a:ea typeface="ＭＳ ゴシック" panose="020B0609070205080204" pitchFamily="49" charset="-128"/>
            </a:endParaRPr>
          </a:p>
          <a:p>
            <a:pPr defTabSz="1048490">
              <a:defRPr/>
            </a:pPr>
            <a:r>
              <a:rPr lang="ja-JP" altLang="en-US" sz="1200" dirty="0">
                <a:solidFill>
                  <a:srgbClr val="000000"/>
                </a:solidFill>
                <a:latin typeface="ＭＳ ゴシック" panose="020B0609070205080204" pitchFamily="49" charset="-128"/>
                <a:ea typeface="ＭＳ ゴシック" panose="020B0609070205080204" pitchFamily="49" charset="-128"/>
              </a:rPr>
              <a:t>　</a:t>
            </a:r>
            <a:r>
              <a:rPr lang="ja-JP" altLang="en-US" sz="1200" dirty="0" smtClean="0">
                <a:solidFill>
                  <a:srgbClr val="000000"/>
                </a:solidFill>
                <a:latin typeface="ＭＳ ゴシック" panose="020B0609070205080204" pitchFamily="49" charset="-128"/>
                <a:ea typeface="ＭＳ ゴシック" panose="020B0609070205080204" pitchFamily="49" charset="-128"/>
              </a:rPr>
              <a:t>　東北農政局福島地域センター　会津若松支所　　　０２４２－２８－２７００</a:t>
            </a:r>
            <a:endParaRPr lang="en-US" altLang="ja-JP" sz="1200" dirty="0" smtClean="0">
              <a:solidFill>
                <a:srgbClr val="000000"/>
              </a:solidFill>
              <a:latin typeface="ＭＳ ゴシック" panose="020B0609070205080204" pitchFamily="49" charset="-128"/>
              <a:ea typeface="ＭＳ ゴシック" panose="020B0609070205080204" pitchFamily="49" charset="-128"/>
            </a:endParaRPr>
          </a:p>
          <a:p>
            <a:pPr defTabSz="1048490">
              <a:defRPr/>
            </a:pPr>
            <a:r>
              <a:rPr lang="ja-JP" altLang="en-US" sz="1200" dirty="0">
                <a:solidFill>
                  <a:srgbClr val="000000"/>
                </a:solidFill>
                <a:latin typeface="ＭＳ ゴシック" panose="020B0609070205080204" pitchFamily="49" charset="-128"/>
                <a:ea typeface="ＭＳ ゴシック" panose="020B0609070205080204" pitchFamily="49" charset="-128"/>
              </a:rPr>
              <a:t>　</a:t>
            </a:r>
            <a:r>
              <a:rPr lang="ja-JP" altLang="en-US" sz="1200" dirty="0" smtClean="0">
                <a:solidFill>
                  <a:srgbClr val="000000"/>
                </a:solidFill>
                <a:latin typeface="ＭＳ ゴシック" panose="020B0609070205080204" pitchFamily="49" charset="-128"/>
                <a:ea typeface="ＭＳ ゴシック" panose="020B0609070205080204" pitchFamily="49" charset="-128"/>
              </a:rPr>
              <a:t>　東北農政局福島地域センター　郡山庁舎　　　　　０２４－９２２－１６１４</a:t>
            </a:r>
            <a:endParaRPr lang="en-US" altLang="ja-JP" sz="1200" dirty="0">
              <a:solidFill>
                <a:srgbClr val="FF0000"/>
              </a:solidFill>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3630424" y="9892909"/>
            <a:ext cx="277871" cy="282468"/>
          </a:xfrm>
          <a:prstGeom prst="rect">
            <a:avLst/>
          </a:prstGeom>
          <a:noFill/>
        </p:spPr>
        <p:txBody>
          <a:bodyPr wrap="square" lIns="96857" tIns="48428" rIns="96857" bIns="48428" rtlCol="0">
            <a:spAutoFit/>
          </a:bodyPr>
          <a:lstStyle/>
          <a:p>
            <a:r>
              <a:rPr lang="ja-JP" altLang="en-US" sz="1200" dirty="0" smtClean="0">
                <a:latin typeface="ＭＳ ゴシック" pitchFamily="49" charset="-128"/>
                <a:ea typeface="ＭＳ ゴシック" pitchFamily="49" charset="-128"/>
              </a:rPr>
              <a:t>１</a:t>
            </a:r>
            <a:endParaRPr lang="ja-JP" altLang="en-US" sz="1200" dirty="0">
              <a:latin typeface="ＭＳ ゴシック" pitchFamily="49" charset="-128"/>
              <a:ea typeface="ＭＳ ゴシック" pitchFamily="49" charset="-128"/>
            </a:endParaRPr>
          </a:p>
        </p:txBody>
      </p:sp>
      <p:pic>
        <p:nvPicPr>
          <p:cNvPr id="6" name="図 5"/>
          <p:cNvPicPr>
            <a:picLocks noChangeAspect="1"/>
          </p:cNvPicPr>
          <p:nvPr/>
        </p:nvPicPr>
        <p:blipFill>
          <a:blip r:embed="rId6"/>
          <a:stretch>
            <a:fillRect/>
          </a:stretch>
        </p:blipFill>
        <p:spPr>
          <a:xfrm>
            <a:off x="5162520" y="2988849"/>
            <a:ext cx="1719221" cy="1335140"/>
          </a:xfrm>
          <a:prstGeom prst="rect">
            <a:avLst/>
          </a:prstGeom>
        </p:spPr>
      </p:pic>
      <p:sp>
        <p:nvSpPr>
          <p:cNvPr id="20" name="正方形/長方形 19"/>
          <p:cNvSpPr/>
          <p:nvPr/>
        </p:nvSpPr>
        <p:spPr>
          <a:xfrm>
            <a:off x="813408" y="5213917"/>
            <a:ext cx="5985665" cy="3569115"/>
          </a:xfrm>
          <a:prstGeom prst="rect">
            <a:avLst/>
          </a:prstGeom>
          <a:solidFill>
            <a:srgbClr val="FFFF99"/>
          </a:solidFill>
          <a:ln w="6350">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lIns="91371" tIns="45684" rIns="91371" bIns="45684"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dirty="0" smtClean="0">
                <a:solidFill>
                  <a:sysClr val="windowText" lastClr="000000"/>
                </a:solidFill>
              </a:rPr>
              <a:t>①　ゲタ・ナラシ対策の交付対象者は、認定農業者、集落営農、認定</a:t>
            </a:r>
            <a:endParaRPr lang="en-US" altLang="ja-JP" sz="1600" dirty="0" smtClean="0">
              <a:solidFill>
                <a:sysClr val="windowText" lastClr="000000"/>
              </a:solidFill>
            </a:endParaRPr>
          </a:p>
          <a:p>
            <a:r>
              <a:rPr lang="ja-JP" altLang="en-US" sz="1600" dirty="0" smtClean="0">
                <a:solidFill>
                  <a:sysClr val="windowText" lastClr="000000"/>
                </a:solidFill>
              </a:rPr>
              <a:t>　新規就農者となり、いずれも規模要件はありません。</a:t>
            </a:r>
            <a:endParaRPr lang="en-US" altLang="ja-JP" sz="1600" dirty="0" smtClean="0">
              <a:solidFill>
                <a:sysClr val="windowText" lastClr="000000"/>
              </a:solidFill>
            </a:endParaRPr>
          </a:p>
          <a:p>
            <a:r>
              <a:rPr lang="ja-JP" altLang="en-US" sz="1600" dirty="0" smtClean="0">
                <a:solidFill>
                  <a:sysClr val="windowText" lastClr="000000"/>
                </a:solidFill>
              </a:rPr>
              <a:t>②</a:t>
            </a:r>
            <a:r>
              <a:rPr lang="ja-JP" altLang="en-US" sz="1600" dirty="0">
                <a:solidFill>
                  <a:sysClr val="windowText" lastClr="000000"/>
                </a:solidFill>
              </a:rPr>
              <a:t>　ゲタ・ナラシ対策の交付対象となる集落営農の要件を、「組織の</a:t>
            </a:r>
          </a:p>
          <a:p>
            <a:r>
              <a:rPr lang="ja-JP" altLang="en-US" sz="1600" dirty="0">
                <a:solidFill>
                  <a:sysClr val="windowText" lastClr="000000"/>
                </a:solidFill>
              </a:rPr>
              <a:t>　規約の作成」と「対象作物の共同販売経理の実施」の２要件に緩</a:t>
            </a:r>
          </a:p>
          <a:p>
            <a:r>
              <a:rPr lang="ja-JP" altLang="en-US" sz="1600" dirty="0">
                <a:solidFill>
                  <a:sysClr val="windowText" lastClr="000000"/>
                </a:solidFill>
              </a:rPr>
              <a:t>　和します。　</a:t>
            </a:r>
            <a:endParaRPr lang="en-US" altLang="ja-JP" sz="1600" dirty="0" smtClean="0">
              <a:solidFill>
                <a:sysClr val="windowText" lastClr="000000"/>
              </a:solidFill>
            </a:endParaRPr>
          </a:p>
          <a:p>
            <a:r>
              <a:rPr lang="ja-JP" altLang="en-US" sz="1600" dirty="0">
                <a:solidFill>
                  <a:sysClr val="windowText" lastClr="000000"/>
                </a:solidFill>
              </a:rPr>
              <a:t>③　ゲタ対策の面積払（営農継続支払）は、当年産の作付面積に応</a:t>
            </a:r>
          </a:p>
          <a:p>
            <a:r>
              <a:rPr lang="ja-JP" altLang="en-US" sz="1600" dirty="0">
                <a:solidFill>
                  <a:sysClr val="windowText" lastClr="000000"/>
                </a:solidFill>
              </a:rPr>
              <a:t>    </a:t>
            </a:r>
            <a:r>
              <a:rPr lang="ja-JP" altLang="en-US" sz="1600" dirty="0" err="1">
                <a:solidFill>
                  <a:sysClr val="windowText" lastClr="000000"/>
                </a:solidFill>
              </a:rPr>
              <a:t>じて</a:t>
            </a:r>
            <a:r>
              <a:rPr lang="ja-JP" altLang="en-US" sz="1600" dirty="0">
                <a:solidFill>
                  <a:sysClr val="windowText" lastClr="000000"/>
                </a:solidFill>
              </a:rPr>
              <a:t>支払われます</a:t>
            </a:r>
            <a:r>
              <a:rPr lang="ja-JP" altLang="en-US" sz="1600" dirty="0" smtClean="0">
                <a:solidFill>
                  <a:sysClr val="windowText" lastClr="000000"/>
                </a:solidFill>
              </a:rPr>
              <a:t>。</a:t>
            </a:r>
            <a:endParaRPr lang="en-US" altLang="ja-JP" sz="1600" dirty="0" smtClean="0">
              <a:solidFill>
                <a:sysClr val="windowText" lastClr="000000"/>
              </a:solidFill>
            </a:endParaRPr>
          </a:p>
          <a:p>
            <a:r>
              <a:rPr lang="ja-JP" altLang="en-US" sz="1600" dirty="0" smtClean="0">
                <a:solidFill>
                  <a:sysClr val="windowText" lastClr="000000"/>
                </a:solidFill>
              </a:rPr>
              <a:t>④</a:t>
            </a:r>
            <a:r>
              <a:rPr lang="ja-JP" altLang="en-US" sz="1600" dirty="0">
                <a:solidFill>
                  <a:sysClr val="windowText" lastClr="000000"/>
                </a:solidFill>
              </a:rPr>
              <a:t>　ゲタ対策のそばについて、規格外品を交付対象外とするとともに、　</a:t>
            </a:r>
          </a:p>
          <a:p>
            <a:r>
              <a:rPr lang="ja-JP" altLang="en-US" sz="1600" dirty="0">
                <a:solidFill>
                  <a:sysClr val="windowText" lastClr="000000"/>
                </a:solidFill>
              </a:rPr>
              <a:t>　そばの取引実態を踏まえた新たな農産物検査規格を導入し、それ</a:t>
            </a:r>
          </a:p>
          <a:p>
            <a:r>
              <a:rPr lang="ja-JP" altLang="en-US" sz="1600" dirty="0">
                <a:solidFill>
                  <a:sysClr val="windowText" lastClr="000000"/>
                </a:solidFill>
              </a:rPr>
              <a:t>　に応じた交付単価を設定します</a:t>
            </a:r>
            <a:r>
              <a:rPr lang="ja-JP" altLang="en-US" sz="1600" dirty="0" smtClean="0">
                <a:solidFill>
                  <a:sysClr val="windowText" lastClr="000000"/>
                </a:solidFill>
              </a:rPr>
              <a:t>。</a:t>
            </a:r>
            <a:endParaRPr lang="en-US" altLang="ja-JP" sz="1600" dirty="0" smtClean="0">
              <a:solidFill>
                <a:sysClr val="windowText" lastClr="000000"/>
              </a:solidFill>
            </a:endParaRPr>
          </a:p>
          <a:p>
            <a:r>
              <a:rPr lang="ja-JP" altLang="en-US" sz="1600" dirty="0" smtClean="0">
                <a:solidFill>
                  <a:sysClr val="windowText" lastClr="000000"/>
                </a:solidFill>
              </a:rPr>
              <a:t>⑤</a:t>
            </a:r>
            <a:r>
              <a:rPr lang="ja-JP" altLang="en-US" sz="1600" dirty="0">
                <a:solidFill>
                  <a:sysClr val="windowText" lastClr="000000"/>
                </a:solidFill>
              </a:rPr>
              <a:t>　ナラシ対策と、ゲタ対策や水田活用の直接支払交付金等で別々</a:t>
            </a:r>
          </a:p>
          <a:p>
            <a:r>
              <a:rPr lang="ja-JP" altLang="en-US" sz="1600" dirty="0">
                <a:solidFill>
                  <a:sysClr val="windowText" lastClr="000000"/>
                </a:solidFill>
              </a:rPr>
              <a:t>　になっていた加入申請書は、１つにまとめて提出していただくことに　</a:t>
            </a:r>
          </a:p>
          <a:p>
            <a:r>
              <a:rPr lang="ja-JP" altLang="en-US" sz="1600" dirty="0">
                <a:solidFill>
                  <a:sysClr val="windowText" lastClr="000000"/>
                </a:solidFill>
              </a:rPr>
              <a:t>　なります。  　　　　　　　</a:t>
            </a:r>
            <a:r>
              <a:rPr lang="ja-JP" altLang="en-US" sz="1600" dirty="0" smtClean="0">
                <a:solidFill>
                  <a:sysClr val="windowText" lastClr="000000"/>
                </a:solidFill>
              </a:rPr>
              <a:t>　</a:t>
            </a:r>
            <a:endParaRPr lang="en-US" altLang="ja-JP" sz="1600" dirty="0" smtClean="0">
              <a:solidFill>
                <a:srgbClr val="FF0000"/>
              </a:solidFill>
            </a:endParaRPr>
          </a:p>
        </p:txBody>
      </p:sp>
      <p:sp>
        <p:nvSpPr>
          <p:cNvPr id="21" name="角丸四角形 20"/>
          <p:cNvSpPr/>
          <p:nvPr/>
        </p:nvSpPr>
        <p:spPr>
          <a:xfrm>
            <a:off x="588382" y="4489294"/>
            <a:ext cx="6435716" cy="559317"/>
          </a:xfrm>
          <a:prstGeom prst="roundRect">
            <a:avLst/>
          </a:prstGeom>
          <a:solidFill>
            <a:srgbClr val="AFE7E6"/>
          </a:solidFill>
          <a:ln>
            <a:noFill/>
          </a:ln>
        </p:spPr>
        <p:style>
          <a:lnRef idx="2">
            <a:schemeClr val="accent1"/>
          </a:lnRef>
          <a:fillRef idx="1">
            <a:schemeClr val="lt1"/>
          </a:fillRef>
          <a:effectRef idx="0">
            <a:schemeClr val="accent1"/>
          </a:effectRef>
          <a:fontRef idx="minor">
            <a:schemeClr val="dk1"/>
          </a:fontRef>
        </p:style>
        <p:txBody>
          <a:bodyPr lIns="139287" tIns="69644" rIns="139287" bIns="69644" anchor="ctr"/>
          <a:lstStyle/>
          <a:p>
            <a:pPr marL="270836" indent="-270836" algn="ctr">
              <a:defRPr/>
            </a:pP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経営所得安定対策は、平成</a:t>
            </a:r>
            <a:r>
              <a:rPr lang="en-US" altLang="ja-JP" sz="1600" dirty="0">
                <a:solidFill>
                  <a:schemeClr val="tx1"/>
                </a:solidFill>
                <a:latin typeface="HG丸ｺﾞｼｯｸM-PRO" panose="020F0600000000000000" pitchFamily="50" charset="-128"/>
                <a:ea typeface="HG丸ｺﾞｼｯｸM-PRO" panose="020F0600000000000000" pitchFamily="50" charset="-128"/>
              </a:rPr>
              <a:t>27</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年産から対象者要件</a:t>
            </a:r>
            <a:r>
              <a:rPr lang="ja-JP" altLang="en-US" sz="1600" dirty="0">
                <a:solidFill>
                  <a:schemeClr val="tx1"/>
                </a:solidFill>
                <a:latin typeface="HG丸ｺﾞｼｯｸM-PRO" panose="020F0600000000000000" pitchFamily="50" charset="-128"/>
                <a:ea typeface="HG丸ｺﾞｼｯｸM-PRO" panose="020F0600000000000000" pitchFamily="50" charset="-128"/>
              </a:rPr>
              <a:t>等</a:t>
            </a:r>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が変わります</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56669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80501" y="481859"/>
            <a:ext cx="7142443" cy="582888"/>
          </a:xfrm>
          <a:prstGeom prst="roundRect">
            <a:avLst/>
          </a:prstGeom>
          <a:solidFill>
            <a:srgbClr val="FCEAB6"/>
          </a:solidFill>
          <a:ln w="41275">
            <a:noFill/>
          </a:ln>
          <a:effectLst>
            <a:innerShdw blurRad="63500" dist="50800" dir="2700000">
              <a:prstClr val="black">
                <a:alpha val="50000"/>
              </a:prstClr>
            </a:innerShdw>
          </a:effectLst>
          <a:scene3d>
            <a:camera prst="orthographicFront"/>
            <a:lightRig rig="threePt" dir="t"/>
          </a:scene3d>
          <a:sp3d>
            <a:bevelT h="25400"/>
          </a:sp3d>
        </p:spPr>
        <p:style>
          <a:lnRef idx="2">
            <a:schemeClr val="accent1">
              <a:shade val="50000"/>
            </a:schemeClr>
          </a:lnRef>
          <a:fillRef idx="1">
            <a:schemeClr val="accent1"/>
          </a:fillRef>
          <a:effectRef idx="0">
            <a:schemeClr val="accent1"/>
          </a:effectRef>
          <a:fontRef idx="minor">
            <a:schemeClr val="lt1"/>
          </a:fontRef>
        </p:style>
        <p:txBody>
          <a:bodyPr lIns="96825" tIns="48413" rIns="96825" bIns="48413" rtlCol="0" anchor="ctr"/>
          <a:lstStyle/>
          <a:p>
            <a:pPr algn="ctr"/>
            <a:endParaRPr kumimoji="1" lang="ja-JP" altLang="en-US"/>
          </a:p>
        </p:txBody>
      </p:sp>
      <p:sp>
        <p:nvSpPr>
          <p:cNvPr id="79" name="角丸四角形 3"/>
          <p:cNvSpPr>
            <a:spLocks noChangeArrowheads="1"/>
          </p:cNvSpPr>
          <p:nvPr/>
        </p:nvSpPr>
        <p:spPr bwMode="auto">
          <a:xfrm>
            <a:off x="121362" y="6678615"/>
            <a:ext cx="7327128" cy="3090352"/>
          </a:xfrm>
          <a:prstGeom prst="roundRect">
            <a:avLst>
              <a:gd name="adj" fmla="val 2457"/>
            </a:avLst>
          </a:prstGeom>
          <a:solidFill>
            <a:srgbClr val="EBEBFF"/>
          </a:solidFill>
          <a:ln w="19050">
            <a:noFill/>
            <a:round/>
            <a:headEnd/>
            <a:tailEnd type="triangle" w="med" len="med"/>
          </a:ln>
        </p:spPr>
        <p:txBody>
          <a:bodyPr lIns="96825" tIns="38122" rIns="96825" bIns="48413"/>
          <a:lstStyle/>
          <a:p>
            <a:pPr algn="ctr">
              <a:lnSpc>
                <a:spcPts val="1377"/>
              </a:lnSpc>
              <a:defRPr/>
            </a:pPr>
            <a:endParaRPr lang="en-US" altLang="ja-JP" dirty="0">
              <a:latin typeface="HGP創英角ﾎﾟｯﾌﾟ体" pitchFamily="50" charset="-128"/>
              <a:ea typeface="ＤＦ特太ゴシック体" pitchFamily="1" charset="-128"/>
            </a:endParaRPr>
          </a:p>
          <a:p>
            <a:pPr>
              <a:defRPr/>
            </a:pPr>
            <a:endParaRPr lang="en-US" altLang="ja-JP" sz="1000" dirty="0">
              <a:ea typeface="ＭＳ Ｐゴシック" pitchFamily="50" charset="-128"/>
            </a:endParaRPr>
          </a:p>
        </p:txBody>
      </p:sp>
      <p:sp>
        <p:nvSpPr>
          <p:cNvPr id="47" name="角丸四角形 3"/>
          <p:cNvSpPr>
            <a:spLocks noChangeArrowheads="1"/>
          </p:cNvSpPr>
          <p:nvPr/>
        </p:nvSpPr>
        <p:spPr bwMode="auto">
          <a:xfrm>
            <a:off x="171102" y="1350226"/>
            <a:ext cx="7299722" cy="4950550"/>
          </a:xfrm>
          <a:prstGeom prst="roundRect">
            <a:avLst>
              <a:gd name="adj" fmla="val 3629"/>
            </a:avLst>
          </a:prstGeom>
          <a:solidFill>
            <a:srgbClr val="ECFFE7"/>
          </a:solidFill>
          <a:ln w="19050">
            <a:noFill/>
            <a:round/>
            <a:headEnd/>
            <a:tailEnd type="triangle" w="med" len="med"/>
          </a:ln>
        </p:spPr>
        <p:txBody>
          <a:bodyPr lIns="96825" tIns="38122" rIns="96825" bIns="48413"/>
          <a:lstStyle/>
          <a:p>
            <a:pPr algn="ctr">
              <a:lnSpc>
                <a:spcPts val="1377"/>
              </a:lnSpc>
              <a:defRPr/>
            </a:pPr>
            <a:endParaRPr lang="en-US" altLang="ja-JP" dirty="0" smtClean="0">
              <a:latin typeface="HGP創英角ﾎﾟｯﾌﾟ体" pitchFamily="50" charset="-128"/>
              <a:ea typeface="ＤＦ特太ゴシック体" pitchFamily="1" charset="-128"/>
            </a:endParaRPr>
          </a:p>
          <a:p>
            <a:pPr>
              <a:defRPr/>
            </a:pPr>
            <a:endParaRPr lang="en-US" altLang="ja-JP" sz="1000" dirty="0">
              <a:ea typeface="ＭＳ Ｐゴシック" pitchFamily="50" charset="-128"/>
            </a:endParaRPr>
          </a:p>
          <a:p>
            <a:pPr>
              <a:lnSpc>
                <a:spcPct val="110000"/>
              </a:lnSpc>
              <a:defRPr/>
            </a:pPr>
            <a:endParaRPr lang="en-US" altLang="ja-JP" sz="1500" b="1" dirty="0">
              <a:solidFill>
                <a:srgbClr val="FF0000"/>
              </a:solidFill>
              <a:latin typeface="ＭＳ ゴシック" pitchFamily="49" charset="-128"/>
              <a:ea typeface="ＭＳ ゴシック" pitchFamily="49" charset="-128"/>
            </a:endParaRPr>
          </a:p>
          <a:p>
            <a:pPr>
              <a:spcBef>
                <a:spcPts val="318"/>
              </a:spcBef>
            </a:pPr>
            <a:r>
              <a:rPr lang="ja-JP" altLang="en-US" sz="1500" dirty="0">
                <a:latin typeface="ＭＳ ゴシック" pitchFamily="49" charset="-128"/>
                <a:ea typeface="ＭＳ ゴシック" pitchFamily="49" charset="-128"/>
              </a:rPr>
              <a:t>　</a:t>
            </a:r>
            <a:endParaRPr lang="ja-JP" altLang="en-US" sz="1700" dirty="0">
              <a:latin typeface="ＭＳ ゴシック" pitchFamily="49" charset="-128"/>
              <a:ea typeface="ＭＳ ゴシック" pitchFamily="49" charset="-128"/>
            </a:endParaRPr>
          </a:p>
        </p:txBody>
      </p:sp>
      <p:sp>
        <p:nvSpPr>
          <p:cNvPr id="14" name="正方形/長方形 80"/>
          <p:cNvSpPr>
            <a:spLocks noChangeArrowheads="1"/>
          </p:cNvSpPr>
          <p:nvPr/>
        </p:nvSpPr>
        <p:spPr bwMode="auto">
          <a:xfrm>
            <a:off x="1255616" y="245640"/>
            <a:ext cx="7561263" cy="1006344"/>
          </a:xfrm>
          <a:prstGeom prst="rect">
            <a:avLst/>
          </a:prstGeom>
          <a:noFill/>
          <a:ln w="19050">
            <a:noFill/>
            <a:round/>
            <a:headEnd/>
            <a:tailEnd type="triangle" w="med" len="med"/>
          </a:ln>
        </p:spPr>
        <p:txBody>
          <a:bodyPr lIns="96808" tIns="48404" rIns="96808" bIns="48404" anchor="ctr"/>
          <a:lstStyle/>
          <a:p>
            <a:pPr>
              <a:defRPr/>
            </a:pPr>
            <a:r>
              <a:rPr lang="ja-JP" altLang="en-US" sz="3000" dirty="0">
                <a:ln w="9525" cmpd="sng">
                  <a:noFill/>
                  <a:prstDash val="solid"/>
                </a:ln>
                <a:effectLst>
                  <a:outerShdw blurRad="38100" dist="38100" dir="2700000" algn="tl">
                    <a:srgbClr val="000000">
                      <a:alpha val="43137"/>
                    </a:srgbClr>
                  </a:outerShdw>
                </a:effectLst>
                <a:latin typeface="HGP創英角ｺﾞｼｯｸUB" pitchFamily="50" charset="-128"/>
                <a:ea typeface="HGP創英角ｺﾞｼｯｸUB" pitchFamily="50" charset="-128"/>
              </a:rPr>
              <a:t>経営所得安定対策等の概要</a:t>
            </a:r>
          </a:p>
        </p:txBody>
      </p:sp>
      <p:graphicFrame>
        <p:nvGraphicFramePr>
          <p:cNvPr id="18" name="Object 9"/>
          <p:cNvGraphicFramePr>
            <a:graphicFrameLocks noChangeAspect="1"/>
          </p:cNvGraphicFramePr>
          <p:nvPr>
            <p:extLst>
              <p:ext uri="{D42A27DB-BD31-4B8C-83A1-F6EECF244321}">
                <p14:modId xmlns:p14="http://schemas.microsoft.com/office/powerpoint/2010/main" val="2220609211"/>
              </p:ext>
            </p:extLst>
          </p:nvPr>
        </p:nvGraphicFramePr>
        <p:xfrm>
          <a:off x="430213" y="2569530"/>
          <a:ext cx="3097212" cy="1376363"/>
        </p:xfrm>
        <a:graphic>
          <a:graphicData uri="http://schemas.openxmlformats.org/presentationml/2006/ole">
            <mc:AlternateContent xmlns:mc="http://schemas.openxmlformats.org/markup-compatibility/2006">
              <mc:Choice xmlns:v="urn:schemas-microsoft-com:vml" Requires="v">
                <p:oleObj spid="_x0000_s69418" name="ワークシート" r:id="rId4" imgW="7905758" imgH="3038372" progId="Excel.Sheet.12">
                  <p:embed/>
                </p:oleObj>
              </mc:Choice>
              <mc:Fallback>
                <p:oleObj name="ワークシート" r:id="rId4" imgW="7905758" imgH="3038372" progId="Excel.Sheet.12">
                  <p:embed/>
                  <p:pic>
                    <p:nvPicPr>
                      <p:cNvPr id="0" name=""/>
                      <p:cNvPicPr>
                        <a:picLocks noChangeAspect="1" noChangeArrowheads="1"/>
                      </p:cNvPicPr>
                      <p:nvPr/>
                    </p:nvPicPr>
                    <p:blipFill>
                      <a:blip r:embed="rId5"/>
                      <a:srcRect/>
                      <a:stretch>
                        <a:fillRect/>
                      </a:stretch>
                    </p:blipFill>
                    <p:spPr bwMode="auto">
                      <a:xfrm>
                        <a:off x="430213" y="2569530"/>
                        <a:ext cx="3097212" cy="1376363"/>
                      </a:xfrm>
                      <a:prstGeom prst="rect">
                        <a:avLst/>
                      </a:prstGeom>
                      <a:solidFill>
                        <a:schemeClr val="bg1"/>
                      </a:solidFill>
                    </p:spPr>
                  </p:pic>
                </p:oleObj>
              </mc:Fallback>
            </mc:AlternateContent>
          </a:graphicData>
        </a:graphic>
      </p:graphicFrame>
      <p:graphicFrame>
        <p:nvGraphicFramePr>
          <p:cNvPr id="19" name="Object 10"/>
          <p:cNvGraphicFramePr>
            <a:graphicFrameLocks noChangeAspect="1"/>
          </p:cNvGraphicFramePr>
          <p:nvPr>
            <p:extLst>
              <p:ext uri="{D42A27DB-BD31-4B8C-83A1-F6EECF244321}">
                <p14:modId xmlns:p14="http://schemas.microsoft.com/office/powerpoint/2010/main" val="437716246"/>
              </p:ext>
            </p:extLst>
          </p:nvPr>
        </p:nvGraphicFramePr>
        <p:xfrm>
          <a:off x="3579813" y="2560005"/>
          <a:ext cx="3184525" cy="1144588"/>
        </p:xfrm>
        <a:graphic>
          <a:graphicData uri="http://schemas.openxmlformats.org/presentationml/2006/ole">
            <mc:AlternateContent xmlns:mc="http://schemas.openxmlformats.org/markup-compatibility/2006">
              <mc:Choice xmlns:v="urn:schemas-microsoft-com:vml" Requires="v">
                <p:oleObj spid="_x0000_s69419" name="ワークシート" r:id="rId6" imgW="8058275" imgH="2533597" progId="Excel.Sheet.12">
                  <p:embed/>
                </p:oleObj>
              </mc:Choice>
              <mc:Fallback>
                <p:oleObj name="ワークシート" r:id="rId6" imgW="8058275" imgH="2533597" progId="Excel.Sheet.12">
                  <p:embed/>
                  <p:pic>
                    <p:nvPicPr>
                      <p:cNvPr id="0" name=""/>
                      <p:cNvPicPr>
                        <a:picLocks noChangeAspect="1" noChangeArrowheads="1"/>
                      </p:cNvPicPr>
                      <p:nvPr/>
                    </p:nvPicPr>
                    <p:blipFill>
                      <a:blip r:embed="rId7"/>
                      <a:srcRect/>
                      <a:stretch>
                        <a:fillRect/>
                      </a:stretch>
                    </p:blipFill>
                    <p:spPr bwMode="auto">
                      <a:xfrm>
                        <a:off x="3579813" y="2560005"/>
                        <a:ext cx="3184525" cy="1144588"/>
                      </a:xfrm>
                      <a:prstGeom prst="rect">
                        <a:avLst/>
                      </a:prstGeom>
                      <a:solidFill>
                        <a:schemeClr val="bg1"/>
                      </a:solidFill>
                      <a:ln>
                        <a:noFill/>
                      </a:ln>
                      <a:effectLst/>
                      <a:extLst/>
                    </p:spPr>
                  </p:pic>
                </p:oleObj>
              </mc:Fallback>
            </mc:AlternateContent>
          </a:graphicData>
        </a:graphic>
      </p:graphicFrame>
      <p:sp>
        <p:nvSpPr>
          <p:cNvPr id="20" name="Rectangle 5"/>
          <p:cNvSpPr>
            <a:spLocks noChangeArrowheads="1"/>
          </p:cNvSpPr>
          <p:nvPr/>
        </p:nvSpPr>
        <p:spPr bwMode="auto">
          <a:xfrm>
            <a:off x="62991" y="3423915"/>
            <a:ext cx="6812293" cy="4796174"/>
          </a:xfrm>
          <a:prstGeom prst="rect">
            <a:avLst/>
          </a:prstGeom>
          <a:noFill/>
          <a:ln w="12700">
            <a:noFill/>
            <a:prstDash val="solid"/>
            <a:miter lim="800000"/>
            <a:headEnd/>
            <a:tailEnd/>
          </a:ln>
          <a:effectLst/>
        </p:spPr>
        <p:txBody>
          <a:bodyPr lIns="142615" tIns="356536" rIns="142615" bIns="213924" anchor="t"/>
          <a:lstStyle/>
          <a:p>
            <a:pPr marL="251587" indent="-251587"/>
            <a:endParaRPr lang="en-US" altLang="ja-JP" sz="1700" dirty="0"/>
          </a:p>
        </p:txBody>
      </p:sp>
      <p:sp>
        <p:nvSpPr>
          <p:cNvPr id="40" name="正方形/長方形 39"/>
          <p:cNvSpPr/>
          <p:nvPr/>
        </p:nvSpPr>
        <p:spPr>
          <a:xfrm>
            <a:off x="3638510" y="4420431"/>
            <a:ext cx="3022441" cy="29992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29389" tIns="64694" rIns="129389" bIns="64694">
            <a:spAutoFit/>
          </a:bodyPr>
          <a:lstStyle/>
          <a:p>
            <a:r>
              <a:rPr lang="ja-JP" altLang="en-US" sz="1100" dirty="0"/>
              <a:t>＜畑作物の直接支払交付金のイメージ＞</a:t>
            </a:r>
          </a:p>
        </p:txBody>
      </p:sp>
      <p:sp>
        <p:nvSpPr>
          <p:cNvPr id="58" name="片側の 2 つの角を丸めた四角形 57"/>
          <p:cNvSpPr/>
          <p:nvPr/>
        </p:nvSpPr>
        <p:spPr>
          <a:xfrm>
            <a:off x="162002" y="1090903"/>
            <a:ext cx="7325999" cy="375032"/>
          </a:xfrm>
          <a:prstGeom prst="round2SameRect">
            <a:avLst>
              <a:gd name="adj1" fmla="val 50000"/>
              <a:gd name="adj2" fmla="val 5759"/>
            </a:avLst>
          </a:prstGeom>
          <a:solidFill>
            <a:srgbClr val="15CD7A"/>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48413" rIns="96825" bIns="48413" rtlCol="0" anchor="b" anchorCtr="0"/>
          <a:lstStyle/>
          <a:p>
            <a:r>
              <a:rPr kumimoji="1" lang="ja-JP" altLang="en-US" dirty="0" smtClean="0">
                <a:latin typeface="ＭＳ ゴシック" pitchFamily="49" charset="-128"/>
                <a:ea typeface="ＤＦ特太ゴシック体" pitchFamily="1" charset="-128"/>
              </a:rPr>
              <a:t>畑作物の</a:t>
            </a:r>
            <a:r>
              <a:rPr lang="ja-JP" altLang="en-US" dirty="0" smtClean="0">
                <a:latin typeface="ＭＳ ゴシック" pitchFamily="49" charset="-128"/>
                <a:ea typeface="ＤＦ特太ゴシック体" pitchFamily="1" charset="-128"/>
              </a:rPr>
              <a:t>直接支払</a:t>
            </a:r>
            <a:r>
              <a:rPr kumimoji="1" lang="ja-JP" altLang="en-US" dirty="0" smtClean="0">
                <a:latin typeface="ＭＳ ゴシック" pitchFamily="49" charset="-128"/>
                <a:ea typeface="ＤＦ特太ゴシック体" pitchFamily="1" charset="-128"/>
              </a:rPr>
              <a:t>交付金（ゲタ対策）</a:t>
            </a:r>
            <a:endParaRPr kumimoji="1" lang="ja-JP" altLang="en-US" dirty="0">
              <a:latin typeface="ＭＳ ゴシック" pitchFamily="49" charset="-128"/>
              <a:ea typeface="ＤＦ特太ゴシック体" pitchFamily="1" charset="-128"/>
            </a:endParaRPr>
          </a:p>
        </p:txBody>
      </p:sp>
      <p:sp>
        <p:nvSpPr>
          <p:cNvPr id="59" name="角丸四角形 58"/>
          <p:cNvSpPr/>
          <p:nvPr/>
        </p:nvSpPr>
        <p:spPr>
          <a:xfrm>
            <a:off x="405256" y="2075000"/>
            <a:ext cx="1025466" cy="326225"/>
          </a:xfrm>
          <a:prstGeom prst="roundRect">
            <a:avLst/>
          </a:prstGeom>
          <a:solidFill>
            <a:srgbClr val="15CD7A"/>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0" rIns="96825" bIns="30496" rtlCol="0" anchor="ctr"/>
          <a:lstStyle/>
          <a:p>
            <a:r>
              <a:rPr lang="ja-JP" altLang="en-US" sz="1700" b="1" dirty="0">
                <a:latin typeface="ＭＳ ゴシック" pitchFamily="49" charset="-128"/>
                <a:ea typeface="ＭＳ ゴシック" pitchFamily="49" charset="-128"/>
              </a:rPr>
              <a:t>数量払</a:t>
            </a:r>
          </a:p>
        </p:txBody>
      </p:sp>
      <p:sp>
        <p:nvSpPr>
          <p:cNvPr id="60" name="角丸四角形 59"/>
          <p:cNvSpPr/>
          <p:nvPr/>
        </p:nvSpPr>
        <p:spPr>
          <a:xfrm>
            <a:off x="403202" y="4694230"/>
            <a:ext cx="2626973" cy="301400"/>
          </a:xfrm>
          <a:prstGeom prst="roundRect">
            <a:avLst/>
          </a:prstGeom>
          <a:solidFill>
            <a:srgbClr val="15CD7A"/>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0" rIns="96825" bIns="30496" rtlCol="0" anchor="ctr"/>
          <a:lstStyle/>
          <a:p>
            <a:r>
              <a:rPr lang="ja-JP" altLang="en-US" sz="1700" b="1" dirty="0">
                <a:latin typeface="ＭＳ ゴシック" pitchFamily="49" charset="-128"/>
                <a:ea typeface="ＭＳ ゴシック" pitchFamily="49" charset="-128"/>
              </a:rPr>
              <a:t>面積払</a:t>
            </a:r>
            <a:r>
              <a:rPr lang="en-US" altLang="ja-JP" sz="1700" b="1" dirty="0">
                <a:latin typeface="ＭＳ ゴシック" pitchFamily="49" charset="-128"/>
                <a:ea typeface="ＭＳ ゴシック" pitchFamily="49" charset="-128"/>
              </a:rPr>
              <a:t>(</a:t>
            </a:r>
            <a:r>
              <a:rPr lang="ja-JP" altLang="en-US" sz="1700" b="1" dirty="0">
                <a:latin typeface="ＭＳ ゴシック" pitchFamily="49" charset="-128"/>
                <a:ea typeface="ＭＳ ゴシック" pitchFamily="49" charset="-128"/>
              </a:rPr>
              <a:t>営農継続支払</a:t>
            </a:r>
            <a:r>
              <a:rPr lang="en-US" altLang="ja-JP" sz="1700" b="1" dirty="0">
                <a:latin typeface="ＭＳ ゴシック" pitchFamily="49" charset="-128"/>
                <a:ea typeface="ＭＳ ゴシック" pitchFamily="49" charset="-128"/>
              </a:rPr>
              <a:t>)</a:t>
            </a:r>
            <a:endParaRPr lang="ja-JP" altLang="en-US" sz="1700" b="1" dirty="0">
              <a:latin typeface="ＭＳ ゴシック" pitchFamily="49" charset="-128"/>
              <a:ea typeface="ＭＳ ゴシック" pitchFamily="49" charset="-128"/>
            </a:endParaRPr>
          </a:p>
        </p:txBody>
      </p:sp>
      <p:sp>
        <p:nvSpPr>
          <p:cNvPr id="54" name="円/楕円 53"/>
          <p:cNvSpPr/>
          <p:nvPr/>
        </p:nvSpPr>
        <p:spPr>
          <a:xfrm>
            <a:off x="-3690199" y="143173"/>
            <a:ext cx="720000" cy="720000"/>
          </a:xfrm>
          <a:prstGeom prst="ellipse">
            <a:avLst/>
          </a:prstGeom>
          <a:solidFill>
            <a:srgbClr val="F44A46"/>
          </a:solidFill>
          <a:ln>
            <a:noFill/>
          </a:ln>
          <a:effectLst>
            <a:innerShdw blurRad="63500" dist="50800" dir="2700000">
              <a:prstClr val="black">
                <a:alpha val="50000"/>
              </a:prstClr>
            </a:innerShdw>
          </a:effectLst>
          <a:scene3d>
            <a:camera prst="orthographicFron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96825" tIns="48413" rIns="96825" bIns="48413" rtlCol="0" anchor="ctr"/>
          <a:lstStyle/>
          <a:p>
            <a:pPr algn="ctr"/>
            <a:r>
              <a:rPr lang="en-US" altLang="ja-JP" sz="3600" dirty="0">
                <a:latin typeface="HGｺﾞｼｯｸE" panose="020B0909000000000000" pitchFamily="49" charset="-128"/>
                <a:ea typeface="HGｺﾞｼｯｸE" panose="020B0909000000000000" pitchFamily="49" charset="-128"/>
              </a:rPr>
              <a:t>Ⅰ</a:t>
            </a:r>
            <a:endParaRPr lang="ja-JP" altLang="en-US" sz="3600" dirty="0">
              <a:latin typeface="HGｺﾞｼｯｸE" panose="020B0909000000000000" pitchFamily="49" charset="-128"/>
              <a:ea typeface="HGｺﾞｼｯｸE" panose="020B0909000000000000" pitchFamily="49" charset="-128"/>
            </a:endParaRPr>
          </a:p>
        </p:txBody>
      </p:sp>
      <p:sp>
        <p:nvSpPr>
          <p:cNvPr id="41" name="正方形/長方形 40"/>
          <p:cNvSpPr/>
          <p:nvPr/>
        </p:nvSpPr>
        <p:spPr>
          <a:xfrm>
            <a:off x="429600" y="2560690"/>
            <a:ext cx="3083351" cy="1403713"/>
          </a:xfrm>
          <a:prstGeom prst="rect">
            <a:avLst/>
          </a:prstGeom>
          <a:noFill/>
          <a:ln>
            <a:solidFill>
              <a:srgbClr val="C00000"/>
            </a:solidFill>
          </a:ln>
        </p:spPr>
        <p:style>
          <a:lnRef idx="2">
            <a:schemeClr val="accent2"/>
          </a:lnRef>
          <a:fillRef idx="1">
            <a:schemeClr val="lt1"/>
          </a:fillRef>
          <a:effectRef idx="0">
            <a:schemeClr val="accent2"/>
          </a:effectRef>
          <a:fontRef idx="minor">
            <a:schemeClr val="dk1"/>
          </a:fontRef>
        </p:style>
        <p:txBody>
          <a:bodyPr wrap="square" lIns="129389" tIns="64694" rIns="129389" bIns="64694">
            <a:noAutofit/>
          </a:bodyPr>
          <a:lstStyle/>
          <a:p>
            <a:endParaRPr lang="ja-JP" altLang="en-US" sz="1400" dirty="0"/>
          </a:p>
        </p:txBody>
      </p:sp>
      <p:sp>
        <p:nvSpPr>
          <p:cNvPr id="42" name="正方形/長方形 41"/>
          <p:cNvSpPr/>
          <p:nvPr/>
        </p:nvSpPr>
        <p:spPr>
          <a:xfrm>
            <a:off x="3592048" y="2560691"/>
            <a:ext cx="3144253" cy="1169560"/>
          </a:xfrm>
          <a:prstGeom prst="rect">
            <a:avLst/>
          </a:prstGeom>
          <a:noFill/>
          <a:ln>
            <a:solidFill>
              <a:srgbClr val="C00000"/>
            </a:solidFill>
          </a:ln>
        </p:spPr>
        <p:style>
          <a:lnRef idx="2">
            <a:schemeClr val="accent2"/>
          </a:lnRef>
          <a:fillRef idx="1">
            <a:schemeClr val="lt1"/>
          </a:fillRef>
          <a:effectRef idx="0">
            <a:schemeClr val="accent2"/>
          </a:effectRef>
          <a:fontRef idx="minor">
            <a:schemeClr val="dk1"/>
          </a:fontRef>
        </p:style>
        <p:txBody>
          <a:bodyPr wrap="square" lIns="129389" tIns="64694" rIns="129389" bIns="64694">
            <a:noAutofit/>
          </a:bodyPr>
          <a:lstStyle/>
          <a:p>
            <a:endParaRPr lang="ja-JP" altLang="en-US" sz="1400" dirty="0"/>
          </a:p>
        </p:txBody>
      </p:sp>
      <p:grpSp>
        <p:nvGrpSpPr>
          <p:cNvPr id="6" name="グループ化 5"/>
          <p:cNvGrpSpPr/>
          <p:nvPr/>
        </p:nvGrpSpPr>
        <p:grpSpPr>
          <a:xfrm>
            <a:off x="3060551" y="4531942"/>
            <a:ext cx="4516291" cy="1768833"/>
            <a:chOff x="2846179" y="6041743"/>
            <a:chExt cx="4516291" cy="1506112"/>
          </a:xfrm>
        </p:grpSpPr>
        <p:sp>
          <p:nvSpPr>
            <p:cNvPr id="24" name="テキスト ボックス 23"/>
            <p:cNvSpPr txBox="1"/>
            <p:nvPr/>
          </p:nvSpPr>
          <p:spPr>
            <a:xfrm>
              <a:off x="5979337" y="6896406"/>
              <a:ext cx="1383133" cy="425760"/>
            </a:xfrm>
            <a:prstGeom prst="rect">
              <a:avLst/>
            </a:prstGeom>
            <a:noFill/>
          </p:spPr>
          <p:txBody>
            <a:bodyPr vert="horz" wrap="square" lIns="129434" tIns="64716" rIns="129434" bIns="64716" rtlCol="0">
              <a:spAutoFit/>
            </a:bodyPr>
            <a:lstStyle/>
            <a:p>
              <a:r>
                <a:rPr lang="ja-JP" altLang="en-US" sz="1200" dirty="0" smtClean="0">
                  <a:solidFill>
                    <a:schemeClr val="accent6">
                      <a:lumMod val="75000"/>
                    </a:schemeClr>
                  </a:solidFill>
                  <a:latin typeface="HGP創英角ｺﾞｼｯｸUB" pitchFamily="50" charset="-128"/>
                  <a:ea typeface="HGP創英角ｺﾞｼｯｸUB" pitchFamily="50" charset="-128"/>
                </a:rPr>
                <a:t>面積払</a:t>
              </a:r>
              <a:endParaRPr lang="en-US" altLang="ja-JP" sz="1200" dirty="0" smtClean="0">
                <a:solidFill>
                  <a:schemeClr val="accent6">
                    <a:lumMod val="75000"/>
                  </a:schemeClr>
                </a:solidFill>
                <a:latin typeface="HGP創英角ｺﾞｼｯｸUB" pitchFamily="50" charset="-128"/>
                <a:ea typeface="HGP創英角ｺﾞｼｯｸUB" pitchFamily="50" charset="-128"/>
              </a:endParaRPr>
            </a:p>
            <a:p>
              <a:r>
                <a:rPr lang="ja-JP" altLang="en-US" sz="1200" dirty="0">
                  <a:solidFill>
                    <a:schemeClr val="accent6">
                      <a:lumMod val="75000"/>
                    </a:schemeClr>
                  </a:solidFill>
                  <a:latin typeface="HGP創英角ｺﾞｼｯｸUB" pitchFamily="50" charset="-128"/>
                  <a:ea typeface="HGP創英角ｺﾞｼｯｸUB" pitchFamily="50" charset="-128"/>
                </a:rPr>
                <a:t>（</a:t>
              </a:r>
              <a:r>
                <a:rPr lang="ja-JP" altLang="en-US" sz="1200" dirty="0" smtClean="0">
                  <a:solidFill>
                    <a:schemeClr val="accent6">
                      <a:lumMod val="75000"/>
                    </a:schemeClr>
                  </a:solidFill>
                  <a:latin typeface="HGP創英角ｺﾞｼｯｸUB" pitchFamily="50" charset="-128"/>
                  <a:ea typeface="HGP創英角ｺﾞｼｯｸUB" pitchFamily="50" charset="-128"/>
                </a:rPr>
                <a:t>営農</a:t>
              </a:r>
              <a:r>
                <a:rPr lang="ja-JP" altLang="en-US" sz="1200" dirty="0">
                  <a:solidFill>
                    <a:schemeClr val="accent6">
                      <a:lumMod val="75000"/>
                    </a:schemeClr>
                  </a:solidFill>
                  <a:latin typeface="HGP創英角ｺﾞｼｯｸUB" pitchFamily="50" charset="-128"/>
                  <a:ea typeface="HGP創英角ｺﾞｼｯｸUB" pitchFamily="50" charset="-128"/>
                </a:rPr>
                <a:t>継続</a:t>
              </a:r>
              <a:r>
                <a:rPr lang="ja-JP" altLang="en-US" sz="1200" dirty="0" smtClean="0">
                  <a:solidFill>
                    <a:schemeClr val="accent6">
                      <a:lumMod val="75000"/>
                    </a:schemeClr>
                  </a:solidFill>
                  <a:latin typeface="HGP創英角ｺﾞｼｯｸUB" pitchFamily="50" charset="-128"/>
                  <a:ea typeface="HGP創英角ｺﾞｼｯｸUB" pitchFamily="50" charset="-128"/>
                </a:rPr>
                <a:t>支払）</a:t>
              </a:r>
              <a:endParaRPr lang="ja-JP" altLang="en-US" sz="1200" dirty="0">
                <a:solidFill>
                  <a:schemeClr val="accent6">
                    <a:lumMod val="75000"/>
                  </a:schemeClr>
                </a:solidFill>
                <a:latin typeface="HGP創英角ｺﾞｼｯｸUB" pitchFamily="50" charset="-128"/>
                <a:ea typeface="HGP創英角ｺﾞｼｯｸUB" pitchFamily="50" charset="-128"/>
              </a:endParaRPr>
            </a:p>
          </p:txBody>
        </p:sp>
        <p:sp>
          <p:nvSpPr>
            <p:cNvPr id="36" name="テキスト ボックス 35"/>
            <p:cNvSpPr txBox="1"/>
            <p:nvPr/>
          </p:nvSpPr>
          <p:spPr>
            <a:xfrm>
              <a:off x="5353533" y="7292436"/>
              <a:ext cx="1276322" cy="255419"/>
            </a:xfrm>
            <a:prstGeom prst="rect">
              <a:avLst/>
            </a:prstGeom>
            <a:noFill/>
          </p:spPr>
          <p:txBody>
            <a:bodyPr wrap="square" lIns="129434" tIns="64716" rIns="129434" bIns="64716" rtlCol="0">
              <a:spAutoFit/>
            </a:bodyPr>
            <a:lstStyle/>
            <a:p>
              <a:pPr algn="ctr"/>
              <a:r>
                <a:rPr lang="ja-JP" altLang="en-US" sz="1100" dirty="0"/>
                <a:t>収量</a:t>
              </a:r>
            </a:p>
          </p:txBody>
        </p:sp>
        <p:grpSp>
          <p:nvGrpSpPr>
            <p:cNvPr id="2" name="グループ化 65"/>
            <p:cNvGrpSpPr/>
            <p:nvPr/>
          </p:nvGrpSpPr>
          <p:grpSpPr>
            <a:xfrm>
              <a:off x="2846179" y="6041743"/>
              <a:ext cx="4003939" cy="1198864"/>
              <a:chOff x="1187797" y="6012140"/>
              <a:chExt cx="4111680" cy="1747508"/>
            </a:xfrm>
          </p:grpSpPr>
          <p:sp>
            <p:nvSpPr>
              <p:cNvPr id="23" name="右中かっこ 22"/>
              <p:cNvSpPr/>
              <p:nvPr/>
            </p:nvSpPr>
            <p:spPr>
              <a:xfrm>
                <a:off x="4224247" y="7346791"/>
                <a:ext cx="205710" cy="388322"/>
              </a:xfrm>
              <a:prstGeom prst="rightBrace">
                <a:avLst>
                  <a:gd name="adj1" fmla="val 22884"/>
                  <a:gd name="adj2" fmla="val 47225"/>
                </a:avLst>
              </a:prstGeom>
              <a:noFill/>
              <a:ln w="22225">
                <a:solidFill>
                  <a:schemeClr val="tx1"/>
                </a:solidFill>
              </a:ln>
            </p:spPr>
            <p:style>
              <a:lnRef idx="1">
                <a:schemeClr val="accent1"/>
              </a:lnRef>
              <a:fillRef idx="0">
                <a:schemeClr val="accent1"/>
              </a:fillRef>
              <a:effectRef idx="0">
                <a:schemeClr val="accent1"/>
              </a:effectRef>
              <a:fontRef idx="minor">
                <a:schemeClr val="tx1"/>
              </a:fontRef>
            </p:style>
            <p:txBody>
              <a:bodyPr lIns="122191" tIns="61096" rIns="122191" bIns="61096" rtlCol="0" anchor="ctr"/>
              <a:lstStyle/>
              <a:p>
                <a:pPr algn="ctr"/>
                <a:endParaRPr kumimoji="1" lang="ja-JP" altLang="en-US"/>
              </a:p>
            </p:txBody>
          </p:sp>
          <p:sp>
            <p:nvSpPr>
              <p:cNvPr id="25" name="二等辺三角形 24"/>
              <p:cNvSpPr/>
              <p:nvPr/>
            </p:nvSpPr>
            <p:spPr>
              <a:xfrm>
                <a:off x="1686707" y="6408911"/>
                <a:ext cx="2495357" cy="1331469"/>
              </a:xfrm>
              <a:prstGeom prst="triangle">
                <a:avLst>
                  <a:gd name="adj" fmla="val 100000"/>
                </a:avLst>
              </a:prstGeom>
              <a:solidFill>
                <a:srgbClr val="FFFF66"/>
              </a:solidFill>
              <a:ln w="34925">
                <a:no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27" name="正方形/長方形 26"/>
              <p:cNvSpPr/>
              <p:nvPr/>
            </p:nvSpPr>
            <p:spPr>
              <a:xfrm>
                <a:off x="1684919" y="7346792"/>
                <a:ext cx="2495357" cy="409137"/>
              </a:xfrm>
              <a:prstGeom prst="rect">
                <a:avLst/>
              </a:prstGeom>
              <a:solidFill>
                <a:srgbClr val="B0E52B"/>
              </a:solidFill>
              <a:ln w="34925">
                <a:no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cxnSp>
            <p:nvCxnSpPr>
              <p:cNvPr id="28" name="直線コネクタ 27"/>
              <p:cNvCxnSpPr/>
              <p:nvPr/>
            </p:nvCxnSpPr>
            <p:spPr>
              <a:xfrm flipV="1">
                <a:off x="1681138" y="7341766"/>
                <a:ext cx="726722" cy="41788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endCxn id="25" idx="0"/>
              </p:cNvCxnSpPr>
              <p:nvPr/>
            </p:nvCxnSpPr>
            <p:spPr>
              <a:xfrm flipV="1">
                <a:off x="2407860" y="6408911"/>
                <a:ext cx="1774204" cy="925728"/>
              </a:xfrm>
              <a:prstGeom prst="line">
                <a:avLst/>
              </a:prstGeom>
              <a:ln w="317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1676354" y="7754428"/>
                <a:ext cx="2854299" cy="5218"/>
              </a:xfrm>
              <a:prstGeom prst="straightConnector1">
                <a:avLst/>
              </a:prstGeom>
              <a:ln w="31750">
                <a:tailEnd type="arrow"/>
              </a:ln>
            </p:spPr>
            <p:style>
              <a:lnRef idx="1">
                <a:schemeClr val="dk1"/>
              </a:lnRef>
              <a:fillRef idx="0">
                <a:schemeClr val="dk1"/>
              </a:fillRef>
              <a:effectRef idx="0">
                <a:schemeClr val="dk1"/>
              </a:effectRef>
              <a:fontRef idx="minor">
                <a:schemeClr val="tx1"/>
              </a:fontRef>
            </p:style>
          </p:cxnSp>
          <p:cxnSp>
            <p:nvCxnSpPr>
              <p:cNvPr id="31" name="直線コネクタ 30"/>
              <p:cNvCxnSpPr/>
              <p:nvPr/>
            </p:nvCxnSpPr>
            <p:spPr>
              <a:xfrm>
                <a:off x="3386260" y="6826894"/>
                <a:ext cx="0" cy="927535"/>
              </a:xfrm>
              <a:prstGeom prst="line">
                <a:avLst/>
              </a:prstGeom>
              <a:ln w="254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rot="5400000" flipH="1" flipV="1">
                <a:off x="950943" y="7028385"/>
                <a:ext cx="1461455" cy="1064"/>
              </a:xfrm>
              <a:prstGeom prst="straightConnector1">
                <a:avLst/>
              </a:prstGeom>
              <a:ln w="31750">
                <a:tailEnd type="arrow"/>
              </a:ln>
            </p:spPr>
            <p:style>
              <a:lnRef idx="1">
                <a:schemeClr val="dk1"/>
              </a:lnRef>
              <a:fillRef idx="0">
                <a:schemeClr val="dk1"/>
              </a:fillRef>
              <a:effectRef idx="0">
                <a:schemeClr val="dk1"/>
              </a:effectRef>
              <a:fontRef idx="minor">
                <a:schemeClr val="tx1"/>
              </a:fontRef>
            </p:style>
          </p:cxnSp>
          <p:cxnSp>
            <p:nvCxnSpPr>
              <p:cNvPr id="33" name="直線コネクタ 32"/>
              <p:cNvCxnSpPr/>
              <p:nvPr/>
            </p:nvCxnSpPr>
            <p:spPr>
              <a:xfrm>
                <a:off x="1686707" y="7348350"/>
                <a:ext cx="2495357" cy="652"/>
              </a:xfrm>
              <a:prstGeom prst="line">
                <a:avLst/>
              </a:prstGeom>
              <a:ln w="12700"/>
            </p:spPr>
            <p:style>
              <a:lnRef idx="1">
                <a:schemeClr val="dk1"/>
              </a:lnRef>
              <a:fillRef idx="0">
                <a:schemeClr val="dk1"/>
              </a:fillRef>
              <a:effectRef idx="0">
                <a:schemeClr val="dk1"/>
              </a:effectRef>
              <a:fontRef idx="minor">
                <a:schemeClr val="tx1"/>
              </a:fontRef>
            </p:style>
          </p:cxnSp>
          <p:cxnSp>
            <p:nvCxnSpPr>
              <p:cNvPr id="34" name="直線コネクタ 33"/>
              <p:cNvCxnSpPr/>
              <p:nvPr/>
            </p:nvCxnSpPr>
            <p:spPr>
              <a:xfrm>
                <a:off x="1676353" y="7341764"/>
                <a:ext cx="731507" cy="1972"/>
              </a:xfrm>
              <a:prstGeom prst="line">
                <a:avLst/>
              </a:prstGeom>
              <a:ln w="31750"/>
            </p:spPr>
            <p:style>
              <a:lnRef idx="1">
                <a:schemeClr val="dk1"/>
              </a:lnRef>
              <a:fillRef idx="0">
                <a:schemeClr val="dk1"/>
              </a:fillRef>
              <a:effectRef idx="0">
                <a:schemeClr val="dk1"/>
              </a:effectRef>
              <a:fontRef idx="minor">
                <a:schemeClr val="tx1"/>
              </a:fontRef>
            </p:style>
          </p:cxnSp>
          <p:sp>
            <p:nvSpPr>
              <p:cNvPr id="35" name="テキスト ボックス 34"/>
              <p:cNvSpPr txBox="1"/>
              <p:nvPr/>
            </p:nvSpPr>
            <p:spPr>
              <a:xfrm>
                <a:off x="4405264" y="6819738"/>
                <a:ext cx="894213" cy="382333"/>
              </a:xfrm>
              <a:prstGeom prst="rect">
                <a:avLst/>
              </a:prstGeom>
              <a:noFill/>
            </p:spPr>
            <p:txBody>
              <a:bodyPr vert="horz" wrap="square" lIns="122191" tIns="61096" rIns="122191" bIns="61096" rtlCol="0">
                <a:spAutoFit/>
              </a:bodyPr>
              <a:lstStyle/>
              <a:p>
                <a:r>
                  <a:rPr lang="ja-JP" altLang="en-US" sz="1200" dirty="0">
                    <a:solidFill>
                      <a:schemeClr val="accent5"/>
                    </a:solidFill>
                    <a:latin typeface="HGP創英角ｺﾞｼｯｸUB" pitchFamily="50" charset="-128"/>
                    <a:ea typeface="HGP創英角ｺﾞｼｯｸUB" pitchFamily="50" charset="-128"/>
                  </a:rPr>
                  <a:t>数量払</a:t>
                </a:r>
              </a:p>
            </p:txBody>
          </p:sp>
          <p:cxnSp>
            <p:nvCxnSpPr>
              <p:cNvPr id="37" name="直線コネクタ 36"/>
              <p:cNvCxnSpPr/>
              <p:nvPr/>
            </p:nvCxnSpPr>
            <p:spPr>
              <a:xfrm rot="10800000" flipV="1">
                <a:off x="3896889" y="7034499"/>
                <a:ext cx="570568" cy="77070"/>
              </a:xfrm>
              <a:prstGeom prst="line">
                <a:avLst/>
              </a:prstGeom>
              <a:ln w="19050"/>
            </p:spPr>
            <p:style>
              <a:lnRef idx="1">
                <a:schemeClr val="dk1"/>
              </a:lnRef>
              <a:fillRef idx="0">
                <a:schemeClr val="dk1"/>
              </a:fillRef>
              <a:effectRef idx="0">
                <a:schemeClr val="dk1"/>
              </a:effectRef>
              <a:fontRef idx="minor">
                <a:schemeClr val="tx1"/>
              </a:fontRef>
            </p:style>
          </p:cxnSp>
          <p:sp>
            <p:nvSpPr>
              <p:cNvPr id="39" name="テキスト ボックス 38"/>
              <p:cNvSpPr txBox="1"/>
              <p:nvPr/>
            </p:nvSpPr>
            <p:spPr>
              <a:xfrm>
                <a:off x="1187797" y="6012140"/>
                <a:ext cx="459703" cy="1255325"/>
              </a:xfrm>
              <a:prstGeom prst="rect">
                <a:avLst/>
              </a:prstGeom>
              <a:noFill/>
            </p:spPr>
            <p:txBody>
              <a:bodyPr vert="wordArtVertRtl" wrap="square" lIns="122191" tIns="61096" rIns="122191" bIns="61096" rtlCol="0">
                <a:spAutoFit/>
              </a:bodyPr>
              <a:lstStyle/>
              <a:p>
                <a:pPr algn="ctr"/>
                <a:r>
                  <a:rPr lang="ja-JP" altLang="en-US" sz="1100" dirty="0"/>
                  <a:t>交付金</a:t>
                </a:r>
              </a:p>
            </p:txBody>
          </p:sp>
        </p:grpSp>
        <p:sp>
          <p:nvSpPr>
            <p:cNvPr id="48" name="テキスト ボックス 47"/>
            <p:cNvSpPr txBox="1"/>
            <p:nvPr/>
          </p:nvSpPr>
          <p:spPr>
            <a:xfrm>
              <a:off x="4042131" y="7285067"/>
              <a:ext cx="1832286" cy="255419"/>
            </a:xfrm>
            <a:prstGeom prst="rect">
              <a:avLst/>
            </a:prstGeom>
            <a:noFill/>
          </p:spPr>
          <p:txBody>
            <a:bodyPr wrap="square" lIns="129434" tIns="64716" rIns="129434" bIns="64716" rtlCol="0">
              <a:spAutoFit/>
            </a:bodyPr>
            <a:lstStyle/>
            <a:p>
              <a:pPr algn="ctr"/>
              <a:r>
                <a:rPr lang="ja-JP" altLang="en-US" sz="1100" dirty="0"/>
                <a:t>平均単収</a:t>
              </a:r>
            </a:p>
          </p:txBody>
        </p:sp>
      </p:grpSp>
      <p:sp>
        <p:nvSpPr>
          <p:cNvPr id="56" name="テキスト ボックス 55"/>
          <p:cNvSpPr txBox="1"/>
          <p:nvPr/>
        </p:nvSpPr>
        <p:spPr>
          <a:xfrm>
            <a:off x="360004" y="4008503"/>
            <a:ext cx="6275581" cy="507771"/>
          </a:xfrm>
          <a:prstGeom prst="rect">
            <a:avLst/>
          </a:prstGeom>
          <a:noFill/>
        </p:spPr>
        <p:txBody>
          <a:bodyPr wrap="square" lIns="91378" tIns="45690" rIns="91378" bIns="45690">
            <a:spAutoFit/>
          </a:bodyPr>
          <a:lstStyle/>
          <a:p>
            <a:pPr>
              <a:defRPr/>
            </a:pPr>
            <a:r>
              <a:rPr lang="ja-JP" altLang="en-US" sz="900" dirty="0">
                <a:latin typeface="+mj-ea"/>
                <a:ea typeface="+mj-ea"/>
              </a:rPr>
              <a:t>注１</a:t>
            </a:r>
            <a:r>
              <a:rPr lang="ja-JP" altLang="en-US" sz="900" dirty="0">
                <a:latin typeface="+mj-ea"/>
                <a:ea typeface="+mj-ea"/>
                <a:sym typeface="Wingdings" panose="05000000000000000000" pitchFamily="2" charset="2"/>
              </a:rPr>
              <a:t>：</a:t>
            </a:r>
            <a:r>
              <a:rPr lang="ja-JP" altLang="en-US" sz="900" dirty="0" smtClean="0">
                <a:latin typeface="+mj-ea"/>
                <a:ea typeface="+mj-ea"/>
              </a:rPr>
              <a:t>小麦は</a:t>
            </a:r>
            <a:r>
              <a:rPr lang="ja-JP" altLang="en-US" sz="900" dirty="0">
                <a:latin typeface="+mj-ea"/>
                <a:ea typeface="+mj-ea"/>
              </a:rPr>
              <a:t>、パン・中華麺用品種を作付けた場合は、数量払に</a:t>
            </a:r>
            <a:r>
              <a:rPr lang="en-US" altLang="ja-JP" sz="900" dirty="0">
                <a:latin typeface="+mj-ea"/>
                <a:ea typeface="+mj-ea"/>
              </a:rPr>
              <a:t>2,550</a:t>
            </a:r>
            <a:r>
              <a:rPr lang="ja-JP" altLang="en-US" sz="900" dirty="0">
                <a:latin typeface="+mj-ea"/>
                <a:ea typeface="+mj-ea"/>
              </a:rPr>
              <a:t>円</a:t>
            </a:r>
            <a:r>
              <a:rPr lang="en-US" altLang="ja-JP" sz="900" dirty="0">
                <a:latin typeface="+mj-ea"/>
                <a:ea typeface="+mj-ea"/>
              </a:rPr>
              <a:t>/60</a:t>
            </a:r>
            <a:r>
              <a:rPr lang="ja-JP" altLang="en-US" sz="900" dirty="0">
                <a:latin typeface="+mj-ea"/>
                <a:ea typeface="+mj-ea"/>
              </a:rPr>
              <a:t>㎏を加算</a:t>
            </a:r>
            <a:endParaRPr lang="en-US" altLang="ja-JP" sz="900" dirty="0">
              <a:latin typeface="+mj-ea"/>
              <a:ea typeface="+mj-ea"/>
            </a:endParaRPr>
          </a:p>
          <a:p>
            <a:pPr>
              <a:defRPr/>
            </a:pPr>
            <a:r>
              <a:rPr lang="ja-JP" altLang="en-US" sz="900" dirty="0">
                <a:latin typeface="+mj-ea"/>
                <a:ea typeface="+mj-ea"/>
              </a:rPr>
              <a:t>注２：</a:t>
            </a:r>
            <a:r>
              <a:rPr lang="ja-JP" altLang="en-US" sz="900" dirty="0" err="1">
                <a:latin typeface="+mj-ea"/>
                <a:ea typeface="+mj-ea"/>
              </a:rPr>
              <a:t>てん</a:t>
            </a:r>
            <a:r>
              <a:rPr lang="ja-JP" altLang="en-US" sz="900" dirty="0">
                <a:latin typeface="+mj-ea"/>
                <a:ea typeface="+mj-ea"/>
              </a:rPr>
              <a:t>菜の基準糖度は、</a:t>
            </a:r>
            <a:r>
              <a:rPr lang="en-US" altLang="ja-JP" sz="900" dirty="0">
                <a:latin typeface="+mj-ea"/>
                <a:ea typeface="+mj-ea"/>
              </a:rPr>
              <a:t>16.3</a:t>
            </a:r>
            <a:r>
              <a:rPr lang="ja-JP" altLang="en-US" sz="900" dirty="0">
                <a:latin typeface="+mj-ea"/>
                <a:ea typeface="+mj-ea"/>
              </a:rPr>
              <a:t>度</a:t>
            </a:r>
            <a:endParaRPr lang="en-US" altLang="ja-JP" sz="900" dirty="0">
              <a:latin typeface="+mj-ea"/>
              <a:ea typeface="+mj-ea"/>
            </a:endParaRPr>
          </a:p>
          <a:p>
            <a:pPr>
              <a:defRPr/>
            </a:pPr>
            <a:r>
              <a:rPr lang="ja-JP" altLang="en-US" sz="900" dirty="0">
                <a:latin typeface="+mj-ea"/>
                <a:ea typeface="+mj-ea"/>
              </a:rPr>
              <a:t>注３：でん粉原料用ばれ</a:t>
            </a:r>
            <a:r>
              <a:rPr lang="ja-JP" altLang="en-US" sz="900" dirty="0" err="1">
                <a:latin typeface="+mj-ea"/>
                <a:ea typeface="+mj-ea"/>
              </a:rPr>
              <a:t>いしょの</a:t>
            </a:r>
            <a:r>
              <a:rPr lang="ja-JP" altLang="en-US" sz="900" dirty="0">
                <a:latin typeface="+mj-ea"/>
                <a:ea typeface="+mj-ea"/>
              </a:rPr>
              <a:t>基準でん粉含有率は、</a:t>
            </a:r>
            <a:r>
              <a:rPr lang="en-US" altLang="ja-JP" sz="900" dirty="0">
                <a:latin typeface="+mj-ea"/>
                <a:ea typeface="+mj-ea"/>
              </a:rPr>
              <a:t>19.5</a:t>
            </a:r>
            <a:r>
              <a:rPr lang="ja-JP" altLang="en-US" sz="900" dirty="0">
                <a:latin typeface="+mj-ea"/>
                <a:ea typeface="+mj-ea"/>
              </a:rPr>
              <a:t>％</a:t>
            </a:r>
            <a:endParaRPr lang="en-US" altLang="ja-JP" sz="900" dirty="0">
              <a:latin typeface="+mj-ea"/>
              <a:ea typeface="+mj-ea"/>
            </a:endParaRPr>
          </a:p>
        </p:txBody>
      </p:sp>
      <p:sp>
        <p:nvSpPr>
          <p:cNvPr id="63" name="正方形/長方形 62"/>
          <p:cNvSpPr/>
          <p:nvPr/>
        </p:nvSpPr>
        <p:spPr>
          <a:xfrm>
            <a:off x="400096" y="5694833"/>
            <a:ext cx="2795470" cy="290907"/>
          </a:xfrm>
          <a:prstGeom prst="rect">
            <a:avLst/>
          </a:prstGeom>
          <a:ln/>
        </p:spPr>
        <p:style>
          <a:lnRef idx="2">
            <a:schemeClr val="accent2"/>
          </a:lnRef>
          <a:fillRef idx="1">
            <a:schemeClr val="lt1"/>
          </a:fillRef>
          <a:effectRef idx="0">
            <a:schemeClr val="accent2"/>
          </a:effectRef>
          <a:fontRef idx="minor">
            <a:schemeClr val="dk1"/>
          </a:fontRef>
        </p:style>
        <p:txBody>
          <a:bodyPr lIns="35976" tIns="35976" rIns="35976" bIns="35976" anchor="ctr"/>
          <a:lstStyle/>
          <a:p>
            <a:pPr>
              <a:defRPr/>
            </a:pPr>
            <a:r>
              <a:rPr lang="ja-JP" altLang="en-US" sz="1200" b="1" dirty="0" smtClean="0">
                <a:latin typeface="ＭＳ Ｐゴシック" panose="020B0600070205080204" pitchFamily="50" charset="-128"/>
              </a:rPr>
              <a:t>　２万円</a:t>
            </a:r>
            <a:r>
              <a:rPr lang="ja-JP" altLang="en-US" sz="1200" b="1" dirty="0">
                <a:latin typeface="ＭＳ Ｐゴシック" panose="020B0600070205080204" pitchFamily="50" charset="-128"/>
              </a:rPr>
              <a:t>／</a:t>
            </a:r>
            <a:r>
              <a:rPr lang="en-US" altLang="ja-JP" sz="1200" b="1" dirty="0">
                <a:latin typeface="ＭＳ Ｐゴシック" panose="020B0600070205080204" pitchFamily="50" charset="-128"/>
              </a:rPr>
              <a:t>10</a:t>
            </a:r>
            <a:r>
              <a:rPr lang="ja-JP" altLang="en-US" sz="1200" b="1" dirty="0">
                <a:latin typeface="ＭＳ Ｐゴシック" panose="020B0600070205080204" pitchFamily="50" charset="-128"/>
              </a:rPr>
              <a:t>ａ  （</a:t>
            </a:r>
            <a:r>
              <a:rPr lang="ja-JP" altLang="en-US" sz="1200" b="1" dirty="0" smtClean="0">
                <a:latin typeface="ＭＳ Ｐゴシック" panose="020B0600070205080204" pitchFamily="50" charset="-128"/>
              </a:rPr>
              <a:t>そばは</a:t>
            </a:r>
            <a:r>
              <a:rPr lang="ja-JP" altLang="en-US" sz="1200" b="1" dirty="0">
                <a:latin typeface="ＭＳ Ｐゴシック" panose="020B0600070205080204" pitchFamily="50" charset="-128"/>
              </a:rPr>
              <a:t>、</a:t>
            </a:r>
            <a:r>
              <a:rPr lang="en-US" altLang="ja-JP" sz="1200" b="1" dirty="0">
                <a:latin typeface="ＭＳ Ｐゴシック" panose="020B0600070205080204" pitchFamily="50" charset="-128"/>
              </a:rPr>
              <a:t>1.3</a:t>
            </a:r>
            <a:r>
              <a:rPr lang="ja-JP" altLang="en-US" sz="1200" b="1" dirty="0">
                <a:latin typeface="ＭＳ Ｐゴシック" panose="020B0600070205080204" pitchFamily="50" charset="-128"/>
              </a:rPr>
              <a:t>万円／</a:t>
            </a:r>
            <a:r>
              <a:rPr lang="en-US" altLang="ja-JP" sz="1200" b="1" dirty="0">
                <a:latin typeface="ＭＳ Ｐゴシック" panose="020B0600070205080204" pitchFamily="50" charset="-128"/>
              </a:rPr>
              <a:t>10</a:t>
            </a:r>
            <a:r>
              <a:rPr lang="ja-JP" altLang="en-US" sz="1200" b="1" dirty="0">
                <a:latin typeface="ＭＳ Ｐゴシック" panose="020B0600070205080204" pitchFamily="50" charset="-128"/>
              </a:rPr>
              <a:t>ａ）</a:t>
            </a:r>
          </a:p>
        </p:txBody>
      </p:sp>
      <p:sp>
        <p:nvSpPr>
          <p:cNvPr id="53" name="正方形/長方形 52"/>
          <p:cNvSpPr/>
          <p:nvPr/>
        </p:nvSpPr>
        <p:spPr>
          <a:xfrm>
            <a:off x="273958" y="1572083"/>
            <a:ext cx="7026567" cy="34609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29389" tIns="64694" rIns="129389" bIns="64694">
            <a:spAutoFit/>
          </a:bodyPr>
          <a:lstStyle/>
          <a:p>
            <a:r>
              <a:rPr lang="en-US" altLang="ja-JP" sz="1400" dirty="0"/>
              <a:t>【</a:t>
            </a:r>
            <a:r>
              <a:rPr lang="ja-JP" altLang="en-US" sz="1400" dirty="0">
                <a:solidFill>
                  <a:schemeClr val="tx1"/>
                </a:solidFill>
              </a:rPr>
              <a:t>認定農業者、集落営農、認定新規就農者が</a:t>
            </a:r>
            <a:r>
              <a:rPr lang="ja-JP" altLang="en-US" sz="1400" dirty="0" smtClean="0">
                <a:solidFill>
                  <a:schemeClr val="tx1"/>
                </a:solidFill>
              </a:rPr>
              <a:t>対象</a:t>
            </a:r>
            <a:r>
              <a:rPr lang="ja-JP" altLang="en-US" sz="1400" dirty="0">
                <a:solidFill>
                  <a:schemeClr val="tx1"/>
                </a:solidFill>
              </a:rPr>
              <a:t>　（いずれも規模要件</a:t>
            </a:r>
            <a:r>
              <a:rPr lang="ja-JP" altLang="en-US" sz="1400" dirty="0" smtClean="0">
                <a:solidFill>
                  <a:schemeClr val="tx1"/>
                </a:solidFill>
              </a:rPr>
              <a:t>は</a:t>
            </a:r>
            <a:r>
              <a:rPr lang="ja-JP" altLang="en-US" sz="1400" dirty="0">
                <a:solidFill>
                  <a:schemeClr val="tx1"/>
                </a:solidFill>
              </a:rPr>
              <a:t>あり</a:t>
            </a:r>
            <a:r>
              <a:rPr lang="ja-JP" altLang="en-US" sz="1400" dirty="0" smtClean="0">
                <a:solidFill>
                  <a:schemeClr val="tx1"/>
                </a:solidFill>
              </a:rPr>
              <a:t>ません</a:t>
            </a:r>
            <a:r>
              <a:rPr lang="ja-JP" altLang="en-US" sz="1400" dirty="0"/>
              <a:t>）</a:t>
            </a:r>
            <a:r>
              <a:rPr lang="en-US" altLang="ja-JP" sz="1400" dirty="0"/>
              <a:t>】</a:t>
            </a:r>
            <a:endParaRPr lang="ja-JP" altLang="en-US" sz="1400" b="1" dirty="0">
              <a:solidFill>
                <a:srgbClr val="FF0000"/>
              </a:solidFill>
            </a:endParaRPr>
          </a:p>
        </p:txBody>
      </p:sp>
      <p:sp>
        <p:nvSpPr>
          <p:cNvPr id="3" name="正方形/長方形 2"/>
          <p:cNvSpPr/>
          <p:nvPr/>
        </p:nvSpPr>
        <p:spPr bwMode="auto">
          <a:xfrm>
            <a:off x="402923" y="2344057"/>
            <a:ext cx="2511946" cy="278311"/>
          </a:xfrm>
          <a:prstGeom prst="rect">
            <a:avLst/>
          </a:prstGeom>
          <a:noFill/>
          <a:ln w="19050">
            <a:noFill/>
            <a:round/>
            <a:headEnd/>
            <a:tailEnd type="triangle" w="med" len="med"/>
          </a:ln>
        </p:spPr>
        <p:txBody>
          <a:bodyPr lIns="96817" tIns="38118" rIns="96817" bIns="48408" rtlCol="0" anchor="ctr"/>
          <a:lstStyle/>
          <a:p>
            <a:pPr algn="ctr">
              <a:lnSpc>
                <a:spcPts val="1589"/>
              </a:lnSpc>
            </a:pPr>
            <a:endParaRPr lang="ja-JP" altLang="en-US" sz="1100" dirty="0">
              <a:latin typeface="ＭＳ ゴシック" pitchFamily="49" charset="-128"/>
              <a:ea typeface="ＭＳ ゴシック" pitchFamily="49" charset="-128"/>
            </a:endParaRPr>
          </a:p>
        </p:txBody>
      </p:sp>
      <p:sp>
        <p:nvSpPr>
          <p:cNvPr id="68" name="正方形/長方形 67"/>
          <p:cNvSpPr/>
          <p:nvPr/>
        </p:nvSpPr>
        <p:spPr>
          <a:xfrm>
            <a:off x="399602" y="5045212"/>
            <a:ext cx="2736000" cy="535483"/>
          </a:xfrm>
          <a:prstGeom prst="rect">
            <a:avLst/>
          </a:prstGeom>
          <a:ln/>
        </p:spPr>
        <p:style>
          <a:lnRef idx="2">
            <a:schemeClr val="accent2"/>
          </a:lnRef>
          <a:fillRef idx="1">
            <a:schemeClr val="lt1"/>
          </a:fillRef>
          <a:effectRef idx="0">
            <a:schemeClr val="accent2"/>
          </a:effectRef>
          <a:fontRef idx="minor">
            <a:schemeClr val="dk1"/>
          </a:fontRef>
        </p:style>
        <p:txBody>
          <a:bodyPr lIns="35976" tIns="35976" rIns="35976" bIns="35976" anchor="ctr"/>
          <a:lstStyle/>
          <a:p>
            <a:pPr algn="ctr">
              <a:defRPr/>
            </a:pPr>
            <a:endParaRPr lang="ja-JP" altLang="en-US" sz="900" dirty="0">
              <a:latin typeface="ＭＳ Ｐゴシック" panose="020B0600070205080204" pitchFamily="50" charset="-128"/>
            </a:endParaRPr>
          </a:p>
        </p:txBody>
      </p:sp>
      <p:sp>
        <p:nvSpPr>
          <p:cNvPr id="70" name="正方形/長方形 69"/>
          <p:cNvSpPr/>
          <p:nvPr/>
        </p:nvSpPr>
        <p:spPr>
          <a:xfrm>
            <a:off x="343579" y="5019156"/>
            <a:ext cx="3312000" cy="56153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29389" tIns="64694" rIns="129389" bIns="64694">
            <a:spAutoFit/>
          </a:bodyPr>
          <a:lstStyle/>
          <a:p>
            <a:r>
              <a:rPr lang="ja-JP" altLang="en-US" sz="300" b="1" dirty="0" smtClean="0">
                <a:solidFill>
                  <a:srgbClr val="FF0000"/>
                </a:solidFill>
                <a:latin typeface="ＭＳ ゴシック" pitchFamily="49" charset="-128"/>
                <a:ea typeface="ＭＳ ゴシック" pitchFamily="49" charset="-128"/>
              </a:rPr>
              <a:t>　</a:t>
            </a:r>
            <a:r>
              <a:rPr lang="ja-JP" altLang="en-US" sz="1400" b="1" dirty="0" smtClean="0">
                <a:solidFill>
                  <a:schemeClr val="tx1"/>
                </a:solidFill>
                <a:latin typeface="ＭＳ ゴシック" pitchFamily="49" charset="-128"/>
                <a:ea typeface="ＭＳ ゴシック" pitchFamily="49" charset="-128"/>
              </a:rPr>
              <a:t>当年産</a:t>
            </a:r>
            <a:r>
              <a:rPr lang="ja-JP" altLang="en-US" sz="1400" b="1" dirty="0" smtClean="0">
                <a:latin typeface="ＭＳ ゴシック" pitchFamily="49" charset="-128"/>
                <a:ea typeface="ＭＳ ゴシック" pitchFamily="49" charset="-128"/>
              </a:rPr>
              <a:t>の</a:t>
            </a:r>
            <a:r>
              <a:rPr lang="ja-JP" altLang="en-US" sz="1400" b="1" dirty="0">
                <a:latin typeface="ＭＳ ゴシック" pitchFamily="49" charset="-128"/>
                <a:ea typeface="ＭＳ ゴシック" pitchFamily="49" charset="-128"/>
              </a:rPr>
              <a:t>作付</a:t>
            </a:r>
            <a:r>
              <a:rPr lang="ja-JP" altLang="en-US" sz="1400" b="1" dirty="0" smtClean="0">
                <a:latin typeface="ＭＳ ゴシック" pitchFamily="49" charset="-128"/>
                <a:ea typeface="ＭＳ ゴシック" pitchFamily="49" charset="-128"/>
              </a:rPr>
              <a:t>面積に応じて、</a:t>
            </a:r>
            <a:endParaRPr lang="en-US" altLang="ja-JP" sz="1400" b="1" dirty="0" smtClean="0">
              <a:latin typeface="ＭＳ ゴシック" pitchFamily="49" charset="-128"/>
              <a:ea typeface="ＭＳ ゴシック" pitchFamily="49" charset="-128"/>
            </a:endParaRPr>
          </a:p>
          <a:p>
            <a:r>
              <a:rPr lang="ja-JP" altLang="en-US" sz="300" b="1" dirty="0" smtClean="0">
                <a:latin typeface="ＭＳ ゴシック" pitchFamily="49" charset="-128"/>
                <a:ea typeface="ＭＳ ゴシック" pitchFamily="49" charset="-128"/>
              </a:rPr>
              <a:t>　</a:t>
            </a:r>
            <a:r>
              <a:rPr lang="ja-JP" altLang="en-US" sz="1400" b="1" dirty="0" smtClean="0">
                <a:latin typeface="ＭＳ ゴシック" pitchFamily="49" charset="-128"/>
                <a:ea typeface="ＭＳ ゴシック" pitchFamily="49" charset="-128"/>
              </a:rPr>
              <a:t>数量払の内金として交付</a:t>
            </a:r>
            <a:endParaRPr lang="en-US" altLang="ja-JP" sz="1400" b="1" dirty="0">
              <a:latin typeface="ＭＳ ゴシック" pitchFamily="49" charset="-128"/>
              <a:ea typeface="ＭＳ ゴシック" pitchFamily="49" charset="-128"/>
            </a:endParaRPr>
          </a:p>
        </p:txBody>
      </p:sp>
      <p:sp>
        <p:nvSpPr>
          <p:cNvPr id="72" name="片側の 2 つの角を丸めた四角形 71"/>
          <p:cNvSpPr/>
          <p:nvPr/>
        </p:nvSpPr>
        <p:spPr>
          <a:xfrm>
            <a:off x="133819" y="6348587"/>
            <a:ext cx="7326992" cy="375032"/>
          </a:xfrm>
          <a:prstGeom prst="round2SameRect">
            <a:avLst>
              <a:gd name="adj1" fmla="val 50000"/>
              <a:gd name="adj2" fmla="val 0"/>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48413" rIns="96825" bIns="48413" rtlCol="0" anchor="b" anchorCtr="0"/>
          <a:lstStyle/>
          <a:p>
            <a:r>
              <a:rPr lang="ja-JP" altLang="en-US" dirty="0" smtClean="0">
                <a:latin typeface="ＤＦ特太ゴシック体" panose="020B0509000000000000" pitchFamily="49" charset="-128"/>
                <a:ea typeface="ＤＦ特太ゴシック体" panose="020B0509000000000000" pitchFamily="49" charset="-128"/>
              </a:rPr>
              <a:t>米･畑作物の収入減少影響緩和対策（ナラシ対策）</a:t>
            </a:r>
            <a:endParaRPr lang="ja-JP" altLang="en-US" dirty="0">
              <a:latin typeface="ＤＦ特太ゴシック体" panose="020B0509000000000000" pitchFamily="49" charset="-128"/>
              <a:ea typeface="ＤＦ特太ゴシック体" panose="020B0509000000000000" pitchFamily="49" charset="-128"/>
            </a:endParaRPr>
          </a:p>
        </p:txBody>
      </p:sp>
      <p:sp>
        <p:nvSpPr>
          <p:cNvPr id="77" name="正方形/長方形 76"/>
          <p:cNvSpPr/>
          <p:nvPr/>
        </p:nvSpPr>
        <p:spPr>
          <a:xfrm>
            <a:off x="6227847" y="6387051"/>
            <a:ext cx="1072678" cy="346095"/>
          </a:xfrm>
          <a:prstGeom prst="rect">
            <a:avLst/>
          </a:prstGeom>
        </p:spPr>
        <p:txBody>
          <a:bodyPr wrap="square" lIns="129389" tIns="64694" rIns="129389" bIns="64694">
            <a:spAutoFit/>
          </a:bodyPr>
          <a:lstStyle/>
          <a:p>
            <a:r>
              <a:rPr lang="ja-JP" altLang="en-US" sz="1400" b="1" dirty="0">
                <a:solidFill>
                  <a:schemeClr val="bg1"/>
                </a:solidFill>
                <a:latin typeface="+mn-ea"/>
              </a:rPr>
              <a:t>（</a:t>
            </a:r>
            <a:r>
              <a:rPr lang="en-US" altLang="ja-JP" sz="1400" b="1" dirty="0">
                <a:solidFill>
                  <a:schemeClr val="bg1"/>
                </a:solidFill>
                <a:latin typeface="+mn-ea"/>
              </a:rPr>
              <a:t>802</a:t>
            </a:r>
            <a:r>
              <a:rPr lang="ja-JP" altLang="en-US" sz="1400" b="1" dirty="0">
                <a:solidFill>
                  <a:schemeClr val="bg1"/>
                </a:solidFill>
                <a:latin typeface="+mn-ea"/>
              </a:rPr>
              <a:t>億円）</a:t>
            </a:r>
            <a:endParaRPr lang="ja-JP" altLang="en-US" sz="1400" b="1" dirty="0">
              <a:solidFill>
                <a:schemeClr val="bg1"/>
              </a:solidFill>
              <a:latin typeface="+mj-ea"/>
              <a:ea typeface="+mj-ea"/>
            </a:endParaRPr>
          </a:p>
        </p:txBody>
      </p:sp>
      <p:sp>
        <p:nvSpPr>
          <p:cNvPr id="57" name="テキスト ボックス 56"/>
          <p:cNvSpPr txBox="1"/>
          <p:nvPr/>
        </p:nvSpPr>
        <p:spPr>
          <a:xfrm>
            <a:off x="3598657" y="10232722"/>
            <a:ext cx="277871" cy="282468"/>
          </a:xfrm>
          <a:prstGeom prst="rect">
            <a:avLst/>
          </a:prstGeom>
          <a:noFill/>
        </p:spPr>
        <p:txBody>
          <a:bodyPr wrap="square" lIns="96857" tIns="48428" rIns="96857" bIns="48428" rtlCol="0">
            <a:spAutoFit/>
          </a:bodyPr>
          <a:lstStyle/>
          <a:p>
            <a:r>
              <a:rPr lang="ja-JP" altLang="en-US" sz="1200" dirty="0">
                <a:latin typeface="ＭＳ ゴシック" pitchFamily="49" charset="-128"/>
                <a:ea typeface="ＭＳ ゴシック" pitchFamily="49" charset="-128"/>
              </a:rPr>
              <a:t>２</a:t>
            </a:r>
          </a:p>
        </p:txBody>
      </p:sp>
      <p:sp>
        <p:nvSpPr>
          <p:cNvPr id="65" name="正方形/長方形 64"/>
          <p:cNvSpPr/>
          <p:nvPr/>
        </p:nvSpPr>
        <p:spPr>
          <a:xfrm>
            <a:off x="202480" y="6930010"/>
            <a:ext cx="7098045" cy="34609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29389" tIns="64694" rIns="129389" bIns="64694">
            <a:spAutoFit/>
          </a:bodyPr>
          <a:lstStyle/>
          <a:p>
            <a:r>
              <a:rPr lang="en-US" altLang="ja-JP" sz="1400" dirty="0">
                <a:solidFill>
                  <a:schemeClr val="tx1"/>
                </a:solidFill>
              </a:rPr>
              <a:t>【</a:t>
            </a:r>
            <a:r>
              <a:rPr lang="ja-JP" altLang="en-US" sz="1400" dirty="0">
                <a:solidFill>
                  <a:schemeClr val="tx1"/>
                </a:solidFill>
              </a:rPr>
              <a:t>認定農業者、集落営農、認定新規就農者が</a:t>
            </a:r>
            <a:r>
              <a:rPr lang="ja-JP" altLang="en-US" sz="1400" dirty="0" smtClean="0">
                <a:solidFill>
                  <a:schemeClr val="tx1"/>
                </a:solidFill>
              </a:rPr>
              <a:t>対象（</a:t>
            </a:r>
            <a:r>
              <a:rPr lang="ja-JP" altLang="en-US" sz="1400" dirty="0">
                <a:solidFill>
                  <a:schemeClr val="tx1"/>
                </a:solidFill>
              </a:rPr>
              <a:t>いずれも規模要件</a:t>
            </a:r>
            <a:r>
              <a:rPr lang="ja-JP" altLang="en-US" sz="1400" dirty="0" smtClean="0">
                <a:solidFill>
                  <a:schemeClr val="tx1"/>
                </a:solidFill>
              </a:rPr>
              <a:t>は</a:t>
            </a:r>
            <a:r>
              <a:rPr lang="ja-JP" altLang="en-US" sz="1400" dirty="0">
                <a:solidFill>
                  <a:schemeClr val="tx1"/>
                </a:solidFill>
              </a:rPr>
              <a:t>あり</a:t>
            </a:r>
            <a:r>
              <a:rPr lang="ja-JP" altLang="en-US" sz="1400" dirty="0" smtClean="0">
                <a:solidFill>
                  <a:schemeClr val="tx1"/>
                </a:solidFill>
              </a:rPr>
              <a:t>ません</a:t>
            </a:r>
            <a:r>
              <a:rPr lang="ja-JP" altLang="en-US" sz="1400" dirty="0"/>
              <a:t>）</a:t>
            </a:r>
            <a:r>
              <a:rPr lang="en-US" altLang="ja-JP" sz="1400" dirty="0"/>
              <a:t>】</a:t>
            </a:r>
            <a:endParaRPr lang="ja-JP" altLang="en-US" sz="1400" b="1" dirty="0">
              <a:solidFill>
                <a:srgbClr val="FF0000"/>
              </a:solidFill>
            </a:endParaRPr>
          </a:p>
        </p:txBody>
      </p:sp>
      <p:pic>
        <p:nvPicPr>
          <p:cNvPr id="66"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176928" y="8062350"/>
            <a:ext cx="3536898" cy="23195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グループ化 4"/>
          <p:cNvGrpSpPr/>
          <p:nvPr/>
        </p:nvGrpSpPr>
        <p:grpSpPr>
          <a:xfrm>
            <a:off x="390619" y="7954666"/>
            <a:ext cx="2906587" cy="1409256"/>
            <a:chOff x="429600" y="8326000"/>
            <a:chExt cx="2906587" cy="1409256"/>
          </a:xfrm>
        </p:grpSpPr>
        <p:sp>
          <p:nvSpPr>
            <p:cNvPr id="4" name="正方形/長方形 3"/>
            <p:cNvSpPr/>
            <p:nvPr/>
          </p:nvSpPr>
          <p:spPr>
            <a:xfrm>
              <a:off x="429600" y="8326000"/>
              <a:ext cx="2906587" cy="1409256"/>
            </a:xfrm>
            <a:prstGeom prst="rect">
              <a:avLst/>
            </a:prstGeom>
            <a:solidFill>
              <a:schemeClr val="bg1"/>
            </a:solidFill>
            <a:ln w="25400">
              <a:solidFill>
                <a:srgbClr val="FFC301"/>
              </a:solidFill>
            </a:ln>
          </p:spPr>
          <p:style>
            <a:lnRef idx="2">
              <a:schemeClr val="accent1">
                <a:shade val="50000"/>
              </a:schemeClr>
            </a:lnRef>
            <a:fillRef idx="1">
              <a:schemeClr val="accent1"/>
            </a:fillRef>
            <a:effectRef idx="0">
              <a:schemeClr val="accent1"/>
            </a:effectRef>
            <a:fontRef idx="minor">
              <a:schemeClr val="lt1"/>
            </a:fontRef>
          </p:style>
          <p:txBody>
            <a:bodyPr lIns="96881" tIns="48440" rIns="96881" bIns="48440" rtlCol="0" anchor="ctr"/>
            <a:lstStyle/>
            <a:p>
              <a:pPr algn="ctr"/>
              <a:endParaRPr kumimoji="1" lang="ja-JP" altLang="en-US" sz="2500" dirty="0">
                <a:ln w="0" cmpd="sng">
                  <a:solidFill>
                    <a:schemeClr val="bg1"/>
                  </a:solidFill>
                  <a:prstDash val="solid"/>
                </a:ln>
                <a:solidFill>
                  <a:schemeClr val="bg1"/>
                </a:solidFill>
                <a:latin typeface="HGP創英角ｺﾞｼｯｸUB" pitchFamily="50" charset="-128"/>
                <a:ea typeface="HGP創英角ｺﾞｼｯｸUB" pitchFamily="50" charset="-128"/>
              </a:endParaRPr>
            </a:p>
          </p:txBody>
        </p:sp>
        <p:sp>
          <p:nvSpPr>
            <p:cNvPr id="64" name="正方形/長方形 63"/>
            <p:cNvSpPr/>
            <p:nvPr/>
          </p:nvSpPr>
          <p:spPr>
            <a:xfrm>
              <a:off x="486448" y="8427732"/>
              <a:ext cx="2849739" cy="1200268"/>
            </a:xfrm>
            <a:prstGeom prst="rect">
              <a:avLst/>
            </a:prstGeom>
          </p:spPr>
          <p:txBody>
            <a:bodyPr wrap="square" lIns="91378" tIns="45690" rIns="91378" bIns="45690">
              <a:spAutoFit/>
            </a:bodyPr>
            <a:lstStyle/>
            <a:p>
              <a:r>
                <a:rPr lang="ja-JP" altLang="en-US" sz="1200" dirty="0">
                  <a:latin typeface="ＭＳ ゴシック" pitchFamily="49" charset="-128"/>
                  <a:ea typeface="ＭＳ ゴシック" pitchFamily="49" charset="-128"/>
                </a:rPr>
                <a:t>　</a:t>
              </a:r>
              <a:r>
                <a:rPr lang="ja-JP" altLang="en-US" sz="1200" spc="-70" dirty="0">
                  <a:latin typeface="ＭＳ ゴシック" pitchFamily="49" charset="-128"/>
                  <a:ea typeface="ＭＳ ゴシック" pitchFamily="49" charset="-128"/>
                </a:rPr>
                <a:t>米、麦、大豆、</a:t>
              </a:r>
              <a:r>
                <a:rPr lang="ja-JP" altLang="en-US" sz="1200" spc="-70" dirty="0" err="1">
                  <a:latin typeface="ＭＳ ゴシック" pitchFamily="49" charset="-128"/>
                  <a:ea typeface="ＭＳ ゴシック" pitchFamily="49" charset="-128"/>
                </a:rPr>
                <a:t>てん</a:t>
              </a:r>
              <a:r>
                <a:rPr lang="ja-JP" altLang="en-US" sz="1200" spc="-70" dirty="0">
                  <a:latin typeface="ＭＳ ゴシック" pitchFamily="49" charset="-128"/>
                  <a:ea typeface="ＭＳ ゴシック" pitchFamily="49" charset="-128"/>
                </a:rPr>
                <a:t>菜、</a:t>
              </a:r>
              <a:r>
                <a:rPr lang="ja-JP" altLang="en-US" sz="1200" spc="-50" dirty="0">
                  <a:latin typeface="ＭＳ ゴシック" pitchFamily="49" charset="-128"/>
                  <a:ea typeface="ＭＳ ゴシック" pitchFamily="49" charset="-128"/>
                </a:rPr>
                <a:t>でん粉原料用</a:t>
              </a:r>
              <a:r>
                <a:rPr lang="ja-JP" altLang="en-US" sz="1200" spc="70" dirty="0">
                  <a:latin typeface="ＭＳ ゴシック" pitchFamily="49" charset="-128"/>
                  <a:ea typeface="ＭＳ ゴシック" pitchFamily="49" charset="-128"/>
                </a:rPr>
                <a:t>ばれいしょの</a:t>
              </a:r>
              <a:r>
                <a:rPr lang="en-US" altLang="ja-JP" sz="1200" spc="70" dirty="0" smtClean="0">
                  <a:latin typeface="ＭＳ ゴシック" pitchFamily="49" charset="-128"/>
                  <a:ea typeface="ＭＳ ゴシック" pitchFamily="49" charset="-128"/>
                </a:rPr>
                <a:t>26</a:t>
              </a:r>
              <a:r>
                <a:rPr lang="ja-JP" altLang="en-US" sz="1200" spc="70" dirty="0" smtClean="0">
                  <a:latin typeface="ＭＳ ゴシック" pitchFamily="49" charset="-128"/>
                  <a:ea typeface="ＭＳ ゴシック" pitchFamily="49" charset="-128"/>
                </a:rPr>
                <a:t>年産</a:t>
              </a:r>
              <a:r>
                <a:rPr lang="ja-JP" altLang="en-US" sz="1200" spc="70" dirty="0">
                  <a:latin typeface="ＭＳ ゴシック" pitchFamily="49" charset="-128"/>
                  <a:ea typeface="ＭＳ ゴシック" pitchFamily="49" charset="-128"/>
                </a:rPr>
                <a:t>収入額の合計が</a:t>
              </a:r>
              <a:r>
                <a:rPr lang="ja-JP" altLang="en-US" sz="1200" dirty="0">
                  <a:latin typeface="ＭＳ ゴシック" pitchFamily="49" charset="-128"/>
                  <a:ea typeface="ＭＳ ゴシック" pitchFamily="49" charset="-128"/>
                </a:rPr>
                <a:t>標準的収入額を下回った場合に、減収額の９割を</a:t>
              </a:r>
              <a:r>
                <a:rPr lang="ja-JP" altLang="en-US" sz="1200" dirty="0" smtClean="0">
                  <a:latin typeface="ＭＳ ゴシック" pitchFamily="49" charset="-128"/>
                  <a:ea typeface="ＭＳ ゴシック" pitchFamily="49" charset="-128"/>
                </a:rPr>
                <a:t>補てん。</a:t>
              </a:r>
              <a:endParaRPr lang="en-US" altLang="ja-JP" sz="1200" dirty="0">
                <a:latin typeface="ＭＳ ゴシック" pitchFamily="49" charset="-128"/>
                <a:ea typeface="ＭＳ ゴシック" pitchFamily="49" charset="-128"/>
              </a:endParaRPr>
            </a:p>
            <a:p>
              <a:r>
                <a:rPr lang="ja-JP" altLang="en-US" sz="1200" dirty="0">
                  <a:latin typeface="+mj-ea"/>
                </a:rPr>
                <a:t>（対策加入者と国が１対３の割合で拠出</a:t>
              </a:r>
              <a:r>
                <a:rPr lang="ja-JP" altLang="en-US" sz="1200" dirty="0" smtClean="0">
                  <a:latin typeface="+mj-ea"/>
                </a:rPr>
                <a:t>）</a:t>
              </a:r>
              <a:endParaRPr lang="en-US" altLang="ja-JP" sz="1200" dirty="0" smtClean="0">
                <a:latin typeface="+mj-ea"/>
              </a:endParaRPr>
            </a:p>
            <a:p>
              <a:r>
                <a:rPr lang="ja-JP" altLang="en-US" sz="1200" dirty="0" smtClean="0">
                  <a:latin typeface="ＭＳ ゴシック" pitchFamily="49" charset="-128"/>
                  <a:ea typeface="ＭＳ ゴシック" pitchFamily="49" charset="-128"/>
                </a:rPr>
                <a:t>　積立金は掛け捨てではありません。</a:t>
              </a:r>
              <a:endParaRPr lang="ja-JP" altLang="en-US" sz="1200" dirty="0">
                <a:latin typeface="ＭＳ ゴシック" pitchFamily="49" charset="-128"/>
                <a:ea typeface="ＭＳ ゴシック" pitchFamily="49" charset="-128"/>
              </a:endParaRPr>
            </a:p>
          </p:txBody>
        </p:sp>
      </p:grpSp>
      <p:sp>
        <p:nvSpPr>
          <p:cNvPr id="55" name="テキスト ボックス 54"/>
          <p:cNvSpPr txBox="1"/>
          <p:nvPr/>
        </p:nvSpPr>
        <p:spPr>
          <a:xfrm>
            <a:off x="-5022588" y="7467848"/>
            <a:ext cx="4490039" cy="461604"/>
          </a:xfrm>
          <a:prstGeom prst="rect">
            <a:avLst/>
          </a:prstGeom>
          <a:noFill/>
        </p:spPr>
        <p:txBody>
          <a:bodyPr wrap="square" lIns="91378" tIns="45690" rIns="91378" bIns="45690">
            <a:spAutoFit/>
          </a:bodyPr>
          <a:lstStyle/>
          <a:p>
            <a:pPr marL="71951" indent="-456896">
              <a:defRPr/>
            </a:pPr>
            <a:r>
              <a:rPr lang="en-US" altLang="ja-JP" sz="1200" dirty="0">
                <a:latin typeface="ＭＳ ゴシック" pitchFamily="49" charset="-128"/>
                <a:ea typeface="ＭＳ ゴシック" pitchFamily="49" charset="-128"/>
              </a:rPr>
              <a:t>※</a:t>
            </a:r>
            <a:r>
              <a:rPr lang="ja-JP" altLang="en-US" sz="1200" dirty="0">
                <a:latin typeface="ＭＳ ゴシック" pitchFamily="49" charset="-128"/>
                <a:ea typeface="ＭＳ ゴシック" pitchFamily="49" charset="-128"/>
              </a:rPr>
              <a:t>　交付対象者の要件については</a:t>
            </a:r>
            <a:r>
              <a:rPr lang="ja-JP" altLang="en-US" sz="1200" dirty="0" smtClean="0">
                <a:latin typeface="ＭＳ ゴシック" pitchFamily="49" charset="-128"/>
                <a:ea typeface="ＭＳ ゴシック" pitchFamily="49" charset="-128"/>
              </a:rPr>
              <a:t>、６～８ページを</a:t>
            </a:r>
            <a:endParaRPr lang="en-US" altLang="ja-JP" sz="1200" dirty="0" smtClean="0">
              <a:latin typeface="ＭＳ ゴシック" pitchFamily="49" charset="-128"/>
              <a:ea typeface="ＭＳ ゴシック" pitchFamily="49" charset="-128"/>
            </a:endParaRPr>
          </a:p>
          <a:p>
            <a:pPr marL="71951" indent="-456896">
              <a:defRPr/>
            </a:pPr>
            <a:r>
              <a:rPr lang="ja-JP" altLang="en-US" sz="1200" dirty="0">
                <a:latin typeface="ＭＳ ゴシック" pitchFamily="49" charset="-128"/>
                <a:ea typeface="ＭＳ ゴシック" pitchFamily="49" charset="-128"/>
              </a:rPr>
              <a:t>　</a:t>
            </a:r>
            <a:r>
              <a:rPr lang="ja-JP" altLang="en-US" sz="1200" dirty="0" smtClean="0">
                <a:latin typeface="ＭＳ ゴシック" pitchFamily="49" charset="-128"/>
                <a:ea typeface="ＭＳ ゴシック" pitchFamily="49" charset="-128"/>
              </a:rPr>
              <a:t>参照してください</a:t>
            </a:r>
            <a:r>
              <a:rPr lang="ja-JP" altLang="en-US" sz="1200" dirty="0">
                <a:latin typeface="ＭＳ ゴシック" pitchFamily="49" charset="-128"/>
                <a:ea typeface="ＭＳ ゴシック" pitchFamily="49" charset="-128"/>
              </a:rPr>
              <a:t>。</a:t>
            </a:r>
          </a:p>
        </p:txBody>
      </p:sp>
      <p:grpSp>
        <p:nvGrpSpPr>
          <p:cNvPr id="7" name="グループ化 6"/>
          <p:cNvGrpSpPr/>
          <p:nvPr/>
        </p:nvGrpSpPr>
        <p:grpSpPr>
          <a:xfrm>
            <a:off x="1530381" y="2065065"/>
            <a:ext cx="2593093" cy="346095"/>
            <a:chOff x="405256" y="2430345"/>
            <a:chExt cx="2593093" cy="346095"/>
          </a:xfrm>
        </p:grpSpPr>
        <p:sp>
          <p:nvSpPr>
            <p:cNvPr id="71" name="正方形/長方形 70"/>
            <p:cNvSpPr/>
            <p:nvPr/>
          </p:nvSpPr>
          <p:spPr>
            <a:xfrm>
              <a:off x="429598" y="2454473"/>
              <a:ext cx="2568751" cy="290907"/>
            </a:xfrm>
            <a:prstGeom prst="rect">
              <a:avLst/>
            </a:prstGeom>
            <a:ln/>
          </p:spPr>
          <p:style>
            <a:lnRef idx="2">
              <a:schemeClr val="accent2"/>
            </a:lnRef>
            <a:fillRef idx="1">
              <a:schemeClr val="lt1"/>
            </a:fillRef>
            <a:effectRef idx="0">
              <a:schemeClr val="accent2"/>
            </a:effectRef>
            <a:fontRef idx="minor">
              <a:schemeClr val="dk1"/>
            </a:fontRef>
          </p:style>
          <p:txBody>
            <a:bodyPr lIns="35976" tIns="35976" rIns="35976" bIns="35976" anchor="ctr"/>
            <a:lstStyle/>
            <a:p>
              <a:pPr algn="ctr">
                <a:defRPr/>
              </a:pPr>
              <a:endParaRPr lang="ja-JP" altLang="en-US" sz="900" dirty="0">
                <a:latin typeface="ＭＳ Ｐゴシック" panose="020B0600070205080204" pitchFamily="50" charset="-128"/>
              </a:endParaRPr>
            </a:p>
          </p:txBody>
        </p:sp>
        <p:sp>
          <p:nvSpPr>
            <p:cNvPr id="73" name="正方形/長方形 72"/>
            <p:cNvSpPr/>
            <p:nvPr/>
          </p:nvSpPr>
          <p:spPr>
            <a:xfrm>
              <a:off x="405256" y="2430345"/>
              <a:ext cx="2509613" cy="34609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29389" tIns="64694" rIns="129389" bIns="64694">
              <a:spAutoFit/>
            </a:bodyPr>
            <a:lstStyle/>
            <a:p>
              <a:r>
                <a:rPr lang="ja-JP" altLang="en-US" sz="1400" b="1" dirty="0" smtClean="0">
                  <a:solidFill>
                    <a:schemeClr val="tx1"/>
                  </a:solidFill>
                </a:rPr>
                <a:t>生産量と品質に応じて交付</a:t>
              </a:r>
              <a:endParaRPr lang="ja-JP" altLang="en-US" sz="1400" b="1" dirty="0">
                <a:solidFill>
                  <a:schemeClr val="tx1"/>
                </a:solidFill>
              </a:endParaRPr>
            </a:p>
          </p:txBody>
        </p:sp>
      </p:grpSp>
      <p:sp>
        <p:nvSpPr>
          <p:cNvPr id="75" name="角丸四角形 3"/>
          <p:cNvSpPr>
            <a:spLocks noChangeArrowheads="1"/>
          </p:cNvSpPr>
          <p:nvPr/>
        </p:nvSpPr>
        <p:spPr bwMode="auto">
          <a:xfrm>
            <a:off x="8686176" y="6166643"/>
            <a:ext cx="7206087" cy="1310649"/>
          </a:xfrm>
          <a:prstGeom prst="roundRect">
            <a:avLst>
              <a:gd name="adj" fmla="val 12298"/>
            </a:avLst>
          </a:prstGeom>
          <a:solidFill>
            <a:srgbClr val="FFFFE5"/>
          </a:solidFill>
          <a:ln w="19050">
            <a:noFill/>
            <a:round/>
            <a:headEnd/>
            <a:tailEnd type="triangle" w="med" len="med"/>
          </a:ln>
        </p:spPr>
        <p:txBody>
          <a:bodyPr lIns="96817" tIns="38118" rIns="96817" bIns="48408"/>
          <a:lstStyle/>
          <a:p>
            <a:pPr>
              <a:lnSpc>
                <a:spcPts val="1589"/>
              </a:lnSpc>
              <a:defRPr/>
            </a:pPr>
            <a:endParaRPr lang="en-US" altLang="ja-JP" sz="1300" dirty="0">
              <a:latin typeface="ＭＳ ゴシック" pitchFamily="49" charset="-128"/>
              <a:ea typeface="ＭＳ ゴシック" pitchFamily="49" charset="-128"/>
            </a:endParaRPr>
          </a:p>
          <a:p>
            <a:pPr>
              <a:lnSpc>
                <a:spcPts val="1589"/>
              </a:lnSpc>
              <a:defRPr/>
            </a:pPr>
            <a:r>
              <a:rPr lang="ja-JP" altLang="en-US" sz="1300" dirty="0">
                <a:latin typeface="ＭＳ ゴシック" pitchFamily="49" charset="-128"/>
                <a:ea typeface="ＭＳ ゴシック" pitchFamily="49" charset="-128"/>
              </a:rPr>
              <a:t>　　　</a:t>
            </a:r>
            <a:endParaRPr lang="en-US" altLang="ja-JP" sz="1300" dirty="0">
              <a:latin typeface="ＭＳ ゴシック" pitchFamily="49" charset="-128"/>
              <a:ea typeface="ＭＳ ゴシック" pitchFamily="49" charset="-128"/>
            </a:endParaRPr>
          </a:p>
          <a:p>
            <a:pPr>
              <a:lnSpc>
                <a:spcPts val="1589"/>
              </a:lnSpc>
              <a:defRPr/>
            </a:pPr>
            <a:r>
              <a:rPr lang="en-US" altLang="ja-JP" sz="1300" dirty="0">
                <a:latin typeface="ＭＳ ゴシック" pitchFamily="49" charset="-128"/>
                <a:ea typeface="ＭＳ ゴシック" pitchFamily="49" charset="-128"/>
              </a:rPr>
              <a:t>      </a:t>
            </a:r>
            <a:endParaRPr lang="ja-JP" altLang="en-US" sz="1500" dirty="0">
              <a:solidFill>
                <a:prstClr val="black"/>
              </a:solidFill>
              <a:latin typeface="ＭＳ ゴシック" pitchFamily="49" charset="-128"/>
              <a:ea typeface="ＭＳ ゴシック" pitchFamily="49" charset="-128"/>
            </a:endParaRPr>
          </a:p>
        </p:txBody>
      </p:sp>
      <p:pic>
        <p:nvPicPr>
          <p:cNvPr id="76"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11820" y="7423221"/>
            <a:ext cx="3452949" cy="2197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正方形/長方形 66"/>
          <p:cNvSpPr/>
          <p:nvPr/>
        </p:nvSpPr>
        <p:spPr>
          <a:xfrm>
            <a:off x="20531" y="9751469"/>
            <a:ext cx="7478494" cy="497871"/>
          </a:xfrm>
          <a:prstGeom prst="rect">
            <a:avLst/>
          </a:prstGeom>
          <a:noFill/>
          <a:ln w="15875">
            <a:noFill/>
          </a:ln>
        </p:spPr>
        <p:txBody>
          <a:bodyPr wrap="square" lIns="96817" tIns="48408" rIns="96817" bIns="48408">
            <a:spAutoFit/>
          </a:bodyPr>
          <a:lstStyle/>
          <a:p>
            <a:pPr marL="190582" indent="-484080"/>
            <a:r>
              <a:rPr lang="ja-JP" altLang="en-US" sz="1300" dirty="0">
                <a:latin typeface="+mn-ea"/>
              </a:rPr>
              <a:t>　</a:t>
            </a:r>
            <a:r>
              <a:rPr lang="en-US" altLang="ja-JP" sz="1300" dirty="0" smtClean="0">
                <a:latin typeface="+mn-ea"/>
              </a:rPr>
              <a:t>※</a:t>
            </a:r>
            <a:r>
              <a:rPr lang="ja-JP" altLang="en-US" sz="1300" dirty="0" smtClean="0">
                <a:latin typeface="+mn-ea"/>
              </a:rPr>
              <a:t>　</a:t>
            </a:r>
            <a:r>
              <a:rPr lang="en-US" altLang="ja-JP" sz="1300" dirty="0" smtClean="0">
                <a:latin typeface="+mn-ea"/>
              </a:rPr>
              <a:t>26</a:t>
            </a:r>
            <a:r>
              <a:rPr lang="ja-JP" altLang="en-US" sz="1300" dirty="0" smtClean="0">
                <a:latin typeface="+mn-ea"/>
              </a:rPr>
              <a:t>年産に限り実施している「ナラシ移行のための円滑化対策」については、ナラシ対策での米の補てんが行われる場合、対策の加入者の方に</a:t>
            </a:r>
            <a:r>
              <a:rPr lang="en-US" altLang="ja-JP" sz="1300" dirty="0" smtClean="0">
                <a:latin typeface="+mn-ea"/>
              </a:rPr>
              <a:t>27</a:t>
            </a:r>
            <a:r>
              <a:rPr lang="ja-JP" altLang="en-US" sz="1300" dirty="0" smtClean="0">
                <a:latin typeface="+mn-ea"/>
              </a:rPr>
              <a:t>年度に交付（</a:t>
            </a:r>
            <a:r>
              <a:rPr lang="en-US" altLang="ja-JP" sz="1300" dirty="0" smtClean="0">
                <a:latin typeface="+mn-ea"/>
              </a:rPr>
              <a:t>385</a:t>
            </a:r>
            <a:r>
              <a:rPr lang="ja-JP" altLang="en-US" sz="1300" dirty="0" smtClean="0">
                <a:latin typeface="+mn-ea"/>
              </a:rPr>
              <a:t>億円）</a:t>
            </a:r>
            <a:endParaRPr lang="ja-JP" altLang="en-US" sz="1300" dirty="0">
              <a:latin typeface="+mn-ea"/>
            </a:endParaRPr>
          </a:p>
        </p:txBody>
      </p:sp>
      <p:sp>
        <p:nvSpPr>
          <p:cNvPr id="22" name="正方形/長方形 21"/>
          <p:cNvSpPr/>
          <p:nvPr/>
        </p:nvSpPr>
        <p:spPr>
          <a:xfrm>
            <a:off x="4686089" y="1083063"/>
            <a:ext cx="1607828" cy="346095"/>
          </a:xfrm>
          <a:prstGeom prst="rect">
            <a:avLst/>
          </a:prstGeom>
        </p:spPr>
        <p:txBody>
          <a:bodyPr wrap="none" lIns="129389" tIns="64694" rIns="129389" bIns="64694">
            <a:spAutoFit/>
          </a:bodyPr>
          <a:lstStyle/>
          <a:p>
            <a:r>
              <a:rPr lang="en-US" altLang="ja-JP" sz="1400" b="1" dirty="0" smtClean="0">
                <a:solidFill>
                  <a:schemeClr val="bg1"/>
                </a:solidFill>
                <a:latin typeface="+mj-ea"/>
                <a:ea typeface="+mj-ea"/>
              </a:rPr>
              <a:t>【</a:t>
            </a:r>
            <a:r>
              <a:rPr lang="ja-JP" altLang="en-US" sz="1400" b="1" dirty="0" smtClean="0">
                <a:solidFill>
                  <a:schemeClr val="bg1"/>
                </a:solidFill>
                <a:latin typeface="+mj-ea"/>
                <a:ea typeface="+mj-ea"/>
              </a:rPr>
              <a:t>水田・畑地共通</a:t>
            </a:r>
            <a:r>
              <a:rPr lang="en-US" altLang="ja-JP" sz="1400" b="1" dirty="0" smtClean="0">
                <a:solidFill>
                  <a:schemeClr val="bg1"/>
                </a:solidFill>
                <a:latin typeface="+mj-ea"/>
                <a:ea typeface="+mj-ea"/>
              </a:rPr>
              <a:t>】</a:t>
            </a:r>
            <a:endParaRPr lang="ja-JP" altLang="en-US" sz="1400" b="1" dirty="0">
              <a:solidFill>
                <a:schemeClr val="bg1"/>
              </a:solidFill>
              <a:latin typeface="+mj-ea"/>
              <a:ea typeface="+mj-ea"/>
            </a:endParaRPr>
          </a:p>
        </p:txBody>
      </p:sp>
      <p:sp>
        <p:nvSpPr>
          <p:cNvPr id="61" name="正方形/長方形 60"/>
          <p:cNvSpPr/>
          <p:nvPr/>
        </p:nvSpPr>
        <p:spPr>
          <a:xfrm>
            <a:off x="6119809" y="1097021"/>
            <a:ext cx="1195856" cy="346095"/>
          </a:xfrm>
          <a:prstGeom prst="rect">
            <a:avLst/>
          </a:prstGeom>
        </p:spPr>
        <p:txBody>
          <a:bodyPr wrap="none" lIns="129389" tIns="64694" rIns="129389" bIns="64694">
            <a:spAutoFit/>
          </a:bodyPr>
          <a:lstStyle/>
          <a:p>
            <a:r>
              <a:rPr lang="ja-JP" altLang="en-US" sz="1400" b="1" dirty="0">
                <a:solidFill>
                  <a:schemeClr val="bg1"/>
                </a:solidFill>
                <a:latin typeface="+mj-ea"/>
                <a:ea typeface="+mj-ea"/>
              </a:rPr>
              <a:t>（</a:t>
            </a:r>
            <a:r>
              <a:rPr lang="en-US" altLang="ja-JP" sz="1400" b="1" dirty="0">
                <a:solidFill>
                  <a:schemeClr val="bg1"/>
                </a:solidFill>
                <a:latin typeface="+mj-ea"/>
                <a:ea typeface="+mj-ea"/>
              </a:rPr>
              <a:t>2,072</a:t>
            </a:r>
            <a:r>
              <a:rPr lang="ja-JP" altLang="en-US" sz="1400" b="1" dirty="0">
                <a:solidFill>
                  <a:schemeClr val="bg1"/>
                </a:solidFill>
                <a:latin typeface="+mj-ea"/>
                <a:ea typeface="+mj-ea"/>
              </a:rPr>
              <a:t>億円）</a:t>
            </a:r>
          </a:p>
        </p:txBody>
      </p:sp>
    </p:spTree>
    <p:extLst>
      <p:ext uri="{BB962C8B-B14F-4D97-AF65-F5344CB8AC3E}">
        <p14:creationId xmlns:p14="http://schemas.microsoft.com/office/powerpoint/2010/main" val="2603810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角丸四角形 3"/>
          <p:cNvSpPr>
            <a:spLocks noChangeArrowheads="1"/>
          </p:cNvSpPr>
          <p:nvPr/>
        </p:nvSpPr>
        <p:spPr bwMode="auto">
          <a:xfrm>
            <a:off x="-7830659" y="9094817"/>
            <a:ext cx="7272000" cy="836359"/>
          </a:xfrm>
          <a:prstGeom prst="roundRect">
            <a:avLst>
              <a:gd name="adj" fmla="val 9034"/>
            </a:avLst>
          </a:prstGeom>
          <a:solidFill>
            <a:srgbClr val="FEECEC"/>
          </a:solidFill>
          <a:ln w="19050">
            <a:noFill/>
            <a:round/>
            <a:headEnd/>
            <a:tailEnd type="triangle" w="med" len="med"/>
          </a:ln>
        </p:spPr>
        <p:txBody>
          <a:bodyPr lIns="96825" tIns="38122" rIns="96825" bIns="48413"/>
          <a:lstStyle/>
          <a:p>
            <a:pPr algn="ctr">
              <a:lnSpc>
                <a:spcPts val="1377"/>
              </a:lnSpc>
              <a:defRPr/>
            </a:pPr>
            <a:endParaRPr lang="en-US" altLang="ja-JP" dirty="0">
              <a:latin typeface="HGP創英角ﾎﾟｯﾌﾟ体" pitchFamily="50" charset="-128"/>
              <a:ea typeface="ＤＦ特太ゴシック体" pitchFamily="1" charset="-128"/>
            </a:endParaRPr>
          </a:p>
          <a:p>
            <a:pPr>
              <a:defRPr/>
            </a:pPr>
            <a:endParaRPr lang="en-US" altLang="ja-JP" sz="1000" dirty="0">
              <a:ea typeface="ＭＳ Ｐゴシック" pitchFamily="50" charset="-128"/>
            </a:endParaRPr>
          </a:p>
          <a:p>
            <a:pPr>
              <a:lnSpc>
                <a:spcPct val="110000"/>
              </a:lnSpc>
              <a:defRPr/>
            </a:pPr>
            <a:endParaRPr lang="en-US" altLang="ja-JP" sz="1500" b="1" dirty="0">
              <a:solidFill>
                <a:srgbClr val="FF0000"/>
              </a:solidFill>
              <a:latin typeface="ＭＳ ゴシック" pitchFamily="49" charset="-128"/>
              <a:ea typeface="ＭＳ ゴシック" pitchFamily="49" charset="-128"/>
            </a:endParaRPr>
          </a:p>
          <a:p>
            <a:pPr>
              <a:spcBef>
                <a:spcPts val="318"/>
              </a:spcBef>
            </a:pPr>
            <a:r>
              <a:rPr lang="ja-JP" altLang="en-US" sz="1500" dirty="0">
                <a:latin typeface="ＭＳ ゴシック" pitchFamily="49" charset="-128"/>
                <a:ea typeface="ＭＳ ゴシック" pitchFamily="49" charset="-128"/>
              </a:rPr>
              <a:t>　</a:t>
            </a:r>
            <a:endParaRPr lang="ja-JP" altLang="en-US" sz="1700" dirty="0">
              <a:latin typeface="ＭＳ ゴシック" pitchFamily="49" charset="-128"/>
              <a:ea typeface="ＭＳ ゴシック" pitchFamily="49" charset="-128"/>
            </a:endParaRPr>
          </a:p>
        </p:txBody>
      </p:sp>
      <p:sp>
        <p:nvSpPr>
          <p:cNvPr id="9" name="角丸四角形 3"/>
          <p:cNvSpPr>
            <a:spLocks noChangeArrowheads="1"/>
          </p:cNvSpPr>
          <p:nvPr/>
        </p:nvSpPr>
        <p:spPr bwMode="auto">
          <a:xfrm>
            <a:off x="135226" y="733098"/>
            <a:ext cx="7273164" cy="7382202"/>
          </a:xfrm>
          <a:prstGeom prst="roundRect">
            <a:avLst>
              <a:gd name="adj" fmla="val 3212"/>
            </a:avLst>
          </a:prstGeom>
          <a:solidFill>
            <a:srgbClr val="FDE8D7"/>
          </a:solidFill>
          <a:ln w="19050">
            <a:noFill/>
            <a:round/>
            <a:headEnd/>
            <a:tailEnd type="triangle" w="med" len="med"/>
          </a:ln>
        </p:spPr>
        <p:txBody>
          <a:bodyPr lIns="96825" tIns="38122" rIns="96825" bIns="48413"/>
          <a:lstStyle/>
          <a:p>
            <a:pPr algn="ctr">
              <a:lnSpc>
                <a:spcPts val="1377"/>
              </a:lnSpc>
              <a:defRPr/>
            </a:pPr>
            <a:endParaRPr lang="en-US" altLang="ja-JP" dirty="0">
              <a:latin typeface="HGP創英角ﾎﾟｯﾌﾟ体" pitchFamily="50" charset="-128"/>
              <a:ea typeface="ＤＦ特太ゴシック体" pitchFamily="1" charset="-128"/>
            </a:endParaRPr>
          </a:p>
          <a:p>
            <a:pPr>
              <a:defRPr/>
            </a:pPr>
            <a:endParaRPr lang="en-US" altLang="ja-JP" sz="1000" dirty="0">
              <a:ea typeface="ＭＳ Ｐゴシック" pitchFamily="50" charset="-128"/>
            </a:endParaRPr>
          </a:p>
          <a:p>
            <a:pPr>
              <a:lnSpc>
                <a:spcPct val="110000"/>
              </a:lnSpc>
              <a:defRPr/>
            </a:pPr>
            <a:endParaRPr lang="en-US" altLang="ja-JP" sz="1500" b="1" dirty="0">
              <a:solidFill>
                <a:srgbClr val="FF0000"/>
              </a:solidFill>
              <a:latin typeface="ＭＳ ゴシック" pitchFamily="49" charset="-128"/>
              <a:ea typeface="ＭＳ ゴシック" pitchFamily="49" charset="-128"/>
            </a:endParaRPr>
          </a:p>
          <a:p>
            <a:pPr>
              <a:spcBef>
                <a:spcPts val="318"/>
              </a:spcBef>
            </a:pPr>
            <a:r>
              <a:rPr lang="ja-JP" altLang="en-US" sz="1500" dirty="0">
                <a:latin typeface="ＭＳ ゴシック" pitchFamily="49" charset="-128"/>
                <a:ea typeface="ＭＳ ゴシック" pitchFamily="49" charset="-128"/>
              </a:rPr>
              <a:t>　</a:t>
            </a:r>
            <a:endParaRPr lang="ja-JP" altLang="en-US" sz="1700" dirty="0">
              <a:latin typeface="ＭＳ ゴシック" pitchFamily="49" charset="-128"/>
              <a:ea typeface="ＭＳ ゴシック" pitchFamily="49" charset="-128"/>
            </a:endParaRPr>
          </a:p>
        </p:txBody>
      </p:sp>
      <p:sp>
        <p:nvSpPr>
          <p:cNvPr id="8" name="片側の 2 つの角を丸めた四角形 7"/>
          <p:cNvSpPr/>
          <p:nvPr/>
        </p:nvSpPr>
        <p:spPr>
          <a:xfrm>
            <a:off x="135229" y="551279"/>
            <a:ext cx="7273163" cy="375032"/>
          </a:xfrm>
          <a:prstGeom prst="round2SameRect">
            <a:avLst>
              <a:gd name="adj1" fmla="val 50000"/>
              <a:gd name="adj2" fmla="val 5759"/>
            </a:avLst>
          </a:prstGeom>
          <a:solidFill>
            <a:srgbClr val="D0800A"/>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48413" rIns="96825" bIns="48413" rtlCol="0" anchor="b" anchorCtr="0"/>
          <a:lstStyle/>
          <a:p>
            <a:r>
              <a:rPr kumimoji="1" lang="ja-JP" altLang="en-US" dirty="0" smtClean="0">
                <a:latin typeface="ＭＳ ゴシック" pitchFamily="49" charset="-128"/>
                <a:ea typeface="ＤＦ特太ゴシック体" pitchFamily="1" charset="-128"/>
              </a:rPr>
              <a:t>水田活用の直接支払交付金</a:t>
            </a:r>
            <a:endParaRPr kumimoji="1" lang="ja-JP" altLang="en-US" dirty="0">
              <a:latin typeface="ＭＳ ゴシック" pitchFamily="49" charset="-128"/>
              <a:ea typeface="ＤＦ特太ゴシック体" pitchFamily="1" charset="-128"/>
            </a:endParaRPr>
          </a:p>
        </p:txBody>
      </p:sp>
      <p:sp>
        <p:nvSpPr>
          <p:cNvPr id="10" name="角丸四角形 9"/>
          <p:cNvSpPr/>
          <p:nvPr/>
        </p:nvSpPr>
        <p:spPr>
          <a:xfrm>
            <a:off x="343020" y="999508"/>
            <a:ext cx="1627358" cy="299992"/>
          </a:xfrm>
          <a:prstGeom prst="roundRect">
            <a:avLst/>
          </a:prstGeom>
          <a:solidFill>
            <a:srgbClr val="D0800A"/>
          </a:solidFill>
          <a:ln>
            <a:noFill/>
          </a:ln>
        </p:spPr>
        <p:style>
          <a:lnRef idx="2">
            <a:schemeClr val="accent1">
              <a:shade val="50000"/>
            </a:schemeClr>
          </a:lnRef>
          <a:fillRef idx="1">
            <a:schemeClr val="accent1"/>
          </a:fillRef>
          <a:effectRef idx="0">
            <a:schemeClr val="accent1"/>
          </a:effectRef>
          <a:fontRef idx="minor">
            <a:schemeClr val="lt1"/>
          </a:fontRef>
        </p:style>
        <p:txBody>
          <a:bodyPr lIns="76241" tIns="0" rIns="76241" bIns="38122" rtlCol="0" anchor="ctr"/>
          <a:lstStyle/>
          <a:p>
            <a:r>
              <a:rPr lang="ja-JP" altLang="en-US" sz="1700" b="1" dirty="0">
                <a:latin typeface="ＭＳ ゴシック" pitchFamily="49" charset="-128"/>
                <a:ea typeface="ＭＳ ゴシック" pitchFamily="49" charset="-128"/>
              </a:rPr>
              <a:t>戦略作物助成</a:t>
            </a:r>
          </a:p>
        </p:txBody>
      </p:sp>
      <p:sp>
        <p:nvSpPr>
          <p:cNvPr id="13" name="角丸四角形 12"/>
          <p:cNvSpPr/>
          <p:nvPr/>
        </p:nvSpPr>
        <p:spPr>
          <a:xfrm>
            <a:off x="437937" y="3023753"/>
            <a:ext cx="1627360" cy="299992"/>
          </a:xfrm>
          <a:prstGeom prst="roundRect">
            <a:avLst/>
          </a:prstGeom>
          <a:solidFill>
            <a:srgbClr val="D0800A"/>
          </a:solidFill>
          <a:ln>
            <a:noFill/>
          </a:ln>
        </p:spPr>
        <p:style>
          <a:lnRef idx="2">
            <a:schemeClr val="accent1">
              <a:shade val="50000"/>
            </a:schemeClr>
          </a:lnRef>
          <a:fillRef idx="1">
            <a:schemeClr val="accent1"/>
          </a:fillRef>
          <a:effectRef idx="0">
            <a:schemeClr val="accent1"/>
          </a:effectRef>
          <a:fontRef idx="minor">
            <a:schemeClr val="lt1"/>
          </a:fontRef>
        </p:style>
        <p:txBody>
          <a:bodyPr lIns="76241" tIns="0" rIns="76241" bIns="38122" rtlCol="0" anchor="ctr"/>
          <a:lstStyle/>
          <a:p>
            <a:r>
              <a:rPr lang="ja-JP" altLang="en-US" sz="1700" b="1" dirty="0">
                <a:latin typeface="ＭＳ ゴシック" pitchFamily="49" charset="-128"/>
                <a:ea typeface="ＭＳ ゴシック" pitchFamily="49" charset="-128"/>
              </a:rPr>
              <a:t>二毛作助成</a:t>
            </a:r>
          </a:p>
        </p:txBody>
      </p:sp>
      <p:sp>
        <p:nvSpPr>
          <p:cNvPr id="15" name="正方形/長方形 14"/>
          <p:cNvSpPr/>
          <p:nvPr/>
        </p:nvSpPr>
        <p:spPr>
          <a:xfrm>
            <a:off x="2332168" y="3027547"/>
            <a:ext cx="1785210" cy="292404"/>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lIns="129389" tIns="0" rIns="129389" bIns="30496">
            <a:spAutoFit/>
          </a:bodyPr>
          <a:lstStyle/>
          <a:p>
            <a:pPr algn="ctr"/>
            <a:r>
              <a:rPr lang="en-US" altLang="ja-JP" sz="1700" dirty="0" smtClean="0">
                <a:latin typeface="+mj-ea"/>
                <a:ea typeface="+mj-ea"/>
              </a:rPr>
              <a:t>15,000</a:t>
            </a:r>
            <a:r>
              <a:rPr lang="ja-JP" altLang="en-US" sz="1700" dirty="0" smtClean="0">
                <a:latin typeface="+mj-ea"/>
                <a:ea typeface="+mj-ea"/>
              </a:rPr>
              <a:t>円</a:t>
            </a:r>
            <a:r>
              <a:rPr lang="en-US" altLang="ja-JP" sz="1700" dirty="0" smtClean="0">
                <a:latin typeface="+mj-ea"/>
                <a:ea typeface="+mj-ea"/>
              </a:rPr>
              <a:t>/10a</a:t>
            </a:r>
            <a:endParaRPr lang="ja-JP" altLang="en-US" sz="1700" dirty="0">
              <a:latin typeface="+mj-ea"/>
              <a:ea typeface="+mj-ea"/>
            </a:endParaRPr>
          </a:p>
        </p:txBody>
      </p:sp>
      <p:sp>
        <p:nvSpPr>
          <p:cNvPr id="16" name="角丸四角形 15"/>
          <p:cNvSpPr/>
          <p:nvPr/>
        </p:nvSpPr>
        <p:spPr>
          <a:xfrm>
            <a:off x="433183" y="3593775"/>
            <a:ext cx="1632113" cy="299992"/>
          </a:xfrm>
          <a:prstGeom prst="roundRect">
            <a:avLst/>
          </a:prstGeom>
          <a:solidFill>
            <a:srgbClr val="D0800A"/>
          </a:solidFill>
          <a:ln>
            <a:noFill/>
          </a:ln>
        </p:spPr>
        <p:style>
          <a:lnRef idx="2">
            <a:schemeClr val="accent1">
              <a:shade val="50000"/>
            </a:schemeClr>
          </a:lnRef>
          <a:fillRef idx="1">
            <a:schemeClr val="accent1"/>
          </a:fillRef>
          <a:effectRef idx="0">
            <a:schemeClr val="accent1"/>
          </a:effectRef>
          <a:fontRef idx="minor">
            <a:schemeClr val="lt1"/>
          </a:fontRef>
        </p:style>
        <p:txBody>
          <a:bodyPr lIns="76241" tIns="0" rIns="76241" bIns="38122" rtlCol="0" anchor="ctr"/>
          <a:lstStyle/>
          <a:p>
            <a:r>
              <a:rPr lang="ja-JP" altLang="en-US" sz="1700" b="1" dirty="0">
                <a:latin typeface="ＭＳ ゴシック" pitchFamily="49" charset="-128"/>
                <a:ea typeface="ＭＳ ゴシック" pitchFamily="49" charset="-128"/>
              </a:rPr>
              <a:t>耕畜連携助成</a:t>
            </a:r>
          </a:p>
        </p:txBody>
      </p:sp>
      <p:sp>
        <p:nvSpPr>
          <p:cNvPr id="17" name="正方形/長方形 16"/>
          <p:cNvSpPr/>
          <p:nvPr/>
        </p:nvSpPr>
        <p:spPr>
          <a:xfrm>
            <a:off x="2332167" y="3596083"/>
            <a:ext cx="1792848" cy="295376"/>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lIns="129389" tIns="0" rIns="129389" bIns="30496">
            <a:spAutoFit/>
          </a:bodyPr>
          <a:lstStyle/>
          <a:p>
            <a:pPr algn="ctr"/>
            <a:r>
              <a:rPr lang="en-US" altLang="ja-JP" sz="1700" dirty="0" smtClean="0">
                <a:latin typeface="+mj-ea"/>
                <a:ea typeface="+mj-ea"/>
              </a:rPr>
              <a:t>13,000</a:t>
            </a:r>
            <a:r>
              <a:rPr lang="ja-JP" altLang="en-US" sz="1700" dirty="0" smtClean="0">
                <a:latin typeface="+mj-ea"/>
                <a:ea typeface="+mj-ea"/>
              </a:rPr>
              <a:t>円</a:t>
            </a:r>
            <a:r>
              <a:rPr lang="en-US" altLang="ja-JP" sz="1700" dirty="0" smtClean="0">
                <a:latin typeface="+mj-ea"/>
                <a:ea typeface="+mj-ea"/>
              </a:rPr>
              <a:t>/10a</a:t>
            </a:r>
            <a:endParaRPr lang="ja-JP" altLang="en-US" sz="1700" dirty="0">
              <a:latin typeface="+mj-ea"/>
              <a:ea typeface="+mj-ea"/>
            </a:endParaRPr>
          </a:p>
        </p:txBody>
      </p:sp>
      <p:sp>
        <p:nvSpPr>
          <p:cNvPr id="18" name="角丸四角形 17"/>
          <p:cNvSpPr/>
          <p:nvPr/>
        </p:nvSpPr>
        <p:spPr>
          <a:xfrm>
            <a:off x="425489" y="4069029"/>
            <a:ext cx="1620815" cy="299992"/>
          </a:xfrm>
          <a:prstGeom prst="roundRect">
            <a:avLst/>
          </a:prstGeom>
          <a:solidFill>
            <a:srgbClr val="D0800A"/>
          </a:solidFill>
          <a:ln>
            <a:noFill/>
          </a:ln>
        </p:spPr>
        <p:style>
          <a:lnRef idx="2">
            <a:schemeClr val="accent1">
              <a:shade val="50000"/>
            </a:schemeClr>
          </a:lnRef>
          <a:fillRef idx="1">
            <a:schemeClr val="accent1"/>
          </a:fillRef>
          <a:effectRef idx="0">
            <a:schemeClr val="accent1"/>
          </a:effectRef>
          <a:fontRef idx="minor">
            <a:schemeClr val="lt1"/>
          </a:fontRef>
        </p:style>
        <p:txBody>
          <a:bodyPr lIns="76241" tIns="0" rIns="76241" bIns="38122" rtlCol="0" anchor="ctr"/>
          <a:lstStyle/>
          <a:p>
            <a:r>
              <a:rPr lang="ja-JP" altLang="en-US" sz="1700" b="1" dirty="0">
                <a:latin typeface="ＭＳ ゴシック" pitchFamily="49" charset="-128"/>
                <a:ea typeface="ＭＳ ゴシック" pitchFamily="49" charset="-128"/>
              </a:rPr>
              <a:t>産地交付金</a:t>
            </a:r>
          </a:p>
        </p:txBody>
      </p:sp>
      <p:sp>
        <p:nvSpPr>
          <p:cNvPr id="20" name="正方形/長方形 19"/>
          <p:cNvSpPr/>
          <p:nvPr/>
        </p:nvSpPr>
        <p:spPr>
          <a:xfrm>
            <a:off x="5933834" y="576226"/>
            <a:ext cx="1195856" cy="346095"/>
          </a:xfrm>
          <a:prstGeom prst="rect">
            <a:avLst/>
          </a:prstGeom>
        </p:spPr>
        <p:txBody>
          <a:bodyPr wrap="none" lIns="129389" tIns="64694" rIns="129389" bIns="64694">
            <a:spAutoFit/>
          </a:bodyPr>
          <a:lstStyle/>
          <a:p>
            <a:r>
              <a:rPr lang="ja-JP" altLang="en-US" sz="1400" b="1" dirty="0">
                <a:solidFill>
                  <a:schemeClr val="bg1"/>
                </a:solidFill>
                <a:latin typeface="+mj-ea"/>
                <a:ea typeface="+mj-ea"/>
              </a:rPr>
              <a:t>（</a:t>
            </a:r>
            <a:r>
              <a:rPr lang="en-US" altLang="ja-JP" sz="1400" b="1" dirty="0">
                <a:solidFill>
                  <a:schemeClr val="bg1"/>
                </a:solidFill>
                <a:latin typeface="+mj-ea"/>
                <a:ea typeface="+mj-ea"/>
              </a:rPr>
              <a:t>2,770</a:t>
            </a:r>
            <a:r>
              <a:rPr lang="ja-JP" altLang="en-US" sz="1400" b="1" dirty="0">
                <a:solidFill>
                  <a:schemeClr val="bg1"/>
                </a:solidFill>
                <a:latin typeface="+mj-ea"/>
                <a:ea typeface="+mj-ea"/>
              </a:rPr>
              <a:t>億円）</a:t>
            </a:r>
          </a:p>
        </p:txBody>
      </p:sp>
      <p:sp>
        <p:nvSpPr>
          <p:cNvPr id="22" name="角丸四角形 3"/>
          <p:cNvSpPr>
            <a:spLocks noChangeArrowheads="1"/>
          </p:cNvSpPr>
          <p:nvPr/>
        </p:nvSpPr>
        <p:spPr bwMode="auto">
          <a:xfrm>
            <a:off x="201304" y="8346947"/>
            <a:ext cx="7275234" cy="1815701"/>
          </a:xfrm>
          <a:prstGeom prst="roundRect">
            <a:avLst>
              <a:gd name="adj" fmla="val 16685"/>
            </a:avLst>
          </a:prstGeom>
          <a:solidFill>
            <a:srgbClr val="E7FFFF"/>
          </a:solidFill>
          <a:ln w="19050">
            <a:noFill/>
            <a:round/>
            <a:headEnd/>
            <a:tailEnd type="triangle" w="med" len="med"/>
          </a:ln>
        </p:spPr>
        <p:txBody>
          <a:bodyPr lIns="96825" tIns="38122" rIns="96825" bIns="48413"/>
          <a:lstStyle/>
          <a:p>
            <a:pPr algn="ctr">
              <a:lnSpc>
                <a:spcPts val="1377"/>
              </a:lnSpc>
              <a:defRPr/>
            </a:pPr>
            <a:endParaRPr lang="en-US" altLang="ja-JP" dirty="0">
              <a:latin typeface="HGP創英角ﾎﾟｯﾌﾟ体" pitchFamily="50" charset="-128"/>
              <a:ea typeface="ＤＦ特太ゴシック体" pitchFamily="1" charset="-128"/>
            </a:endParaRPr>
          </a:p>
          <a:p>
            <a:pPr>
              <a:defRPr/>
            </a:pPr>
            <a:endParaRPr lang="en-US" altLang="ja-JP" sz="1000" dirty="0">
              <a:ea typeface="ＭＳ Ｐゴシック" pitchFamily="50" charset="-128"/>
            </a:endParaRPr>
          </a:p>
        </p:txBody>
      </p:sp>
      <p:sp>
        <p:nvSpPr>
          <p:cNvPr id="21" name="片側の 2 つの角を丸めた四角形 20"/>
          <p:cNvSpPr/>
          <p:nvPr/>
        </p:nvSpPr>
        <p:spPr>
          <a:xfrm>
            <a:off x="201306" y="8159432"/>
            <a:ext cx="7277297" cy="375032"/>
          </a:xfrm>
          <a:prstGeom prst="round2SameRect">
            <a:avLst>
              <a:gd name="adj1" fmla="val 50000"/>
              <a:gd name="adj2" fmla="val 5759"/>
            </a:avLst>
          </a:prstGeom>
          <a:solidFill>
            <a:srgbClr val="5BCDCA"/>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48413" rIns="96825" bIns="48413" rtlCol="0" anchor="b" anchorCtr="0"/>
          <a:lstStyle/>
          <a:p>
            <a:r>
              <a:rPr kumimoji="1" lang="ja-JP" altLang="en-US" dirty="0" smtClean="0">
                <a:latin typeface="ＭＳ ゴシック" pitchFamily="49" charset="-128"/>
                <a:ea typeface="ＤＦ特太ゴシック体" pitchFamily="1" charset="-128"/>
              </a:rPr>
              <a:t>米</a:t>
            </a:r>
            <a:r>
              <a:rPr lang="ja-JP" altLang="en-US" dirty="0" smtClean="0">
                <a:latin typeface="ＭＳ ゴシック" pitchFamily="49" charset="-128"/>
                <a:ea typeface="ＤＦ特太ゴシック体" pitchFamily="1" charset="-128"/>
              </a:rPr>
              <a:t>の直接支払交付金</a:t>
            </a:r>
            <a:endParaRPr kumimoji="1" lang="ja-JP" altLang="en-US" dirty="0">
              <a:latin typeface="ＭＳ ゴシック" pitchFamily="49" charset="-128"/>
              <a:ea typeface="ＤＦ特太ゴシック体" pitchFamily="1" charset="-128"/>
            </a:endParaRPr>
          </a:p>
        </p:txBody>
      </p:sp>
      <p:sp>
        <p:nvSpPr>
          <p:cNvPr id="24" name="正方形/長方形 23"/>
          <p:cNvSpPr/>
          <p:nvPr/>
        </p:nvSpPr>
        <p:spPr>
          <a:xfrm>
            <a:off x="5348137" y="8643962"/>
            <a:ext cx="1525259" cy="292404"/>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lIns="129389" tIns="0" rIns="129389" bIns="30496">
            <a:spAutoFit/>
          </a:bodyPr>
          <a:lstStyle/>
          <a:p>
            <a:r>
              <a:rPr lang="en-US" altLang="ja-JP" sz="1700" dirty="0" smtClean="0">
                <a:latin typeface="+mj-ea"/>
                <a:ea typeface="+mj-ea"/>
              </a:rPr>
              <a:t>7,500</a:t>
            </a:r>
            <a:r>
              <a:rPr lang="ja-JP" altLang="en-US" sz="1700" dirty="0" smtClean="0">
                <a:latin typeface="+mj-ea"/>
                <a:ea typeface="+mj-ea"/>
              </a:rPr>
              <a:t>円</a:t>
            </a:r>
            <a:r>
              <a:rPr lang="en-US" altLang="ja-JP" sz="1700" dirty="0" smtClean="0">
                <a:latin typeface="+mj-ea"/>
                <a:ea typeface="+mj-ea"/>
              </a:rPr>
              <a:t>/10a</a:t>
            </a:r>
            <a:endParaRPr lang="ja-JP" altLang="en-US" sz="1700" dirty="0">
              <a:latin typeface="+mj-ea"/>
              <a:ea typeface="+mj-ea"/>
            </a:endParaRPr>
          </a:p>
        </p:txBody>
      </p:sp>
      <p:sp>
        <p:nvSpPr>
          <p:cNvPr id="29" name="正方形/長方形 28"/>
          <p:cNvSpPr/>
          <p:nvPr/>
        </p:nvSpPr>
        <p:spPr>
          <a:xfrm>
            <a:off x="209878" y="8569424"/>
            <a:ext cx="4939307" cy="56153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29389" tIns="64694" rIns="129389" bIns="64694">
            <a:spAutoFit/>
          </a:bodyPr>
          <a:lstStyle/>
          <a:p>
            <a:r>
              <a:rPr lang="en-US" altLang="ja-JP" sz="1400" dirty="0">
                <a:solidFill>
                  <a:schemeClr val="tx1"/>
                </a:solidFill>
                <a:latin typeface="+mj-ea"/>
                <a:ea typeface="+mj-ea"/>
              </a:rPr>
              <a:t>【</a:t>
            </a:r>
            <a:r>
              <a:rPr lang="ja-JP" altLang="en-US" sz="1400" dirty="0">
                <a:solidFill>
                  <a:schemeClr val="tx1"/>
                </a:solidFill>
                <a:latin typeface="+mj-ea"/>
                <a:ea typeface="+mj-ea"/>
              </a:rPr>
              <a:t>米の生産数量</a:t>
            </a:r>
            <a:r>
              <a:rPr lang="ja-JP" altLang="en-US" sz="1400" dirty="0" smtClean="0">
                <a:solidFill>
                  <a:schemeClr val="tx1"/>
                </a:solidFill>
                <a:latin typeface="+mj-ea"/>
                <a:ea typeface="+mj-ea"/>
              </a:rPr>
              <a:t>目標に従って生産した</a:t>
            </a:r>
            <a:r>
              <a:rPr lang="ja-JP" altLang="en-US" sz="1400" dirty="0" smtClean="0"/>
              <a:t>販売</a:t>
            </a:r>
            <a:r>
              <a:rPr lang="ja-JP" altLang="en-US" sz="1400" dirty="0"/>
              <a:t>農家又</a:t>
            </a:r>
            <a:r>
              <a:rPr lang="ja-JP" altLang="en-US" sz="1400" dirty="0" smtClean="0"/>
              <a:t>は集落</a:t>
            </a:r>
            <a:r>
              <a:rPr lang="ja-JP" altLang="en-US" sz="1400" dirty="0"/>
              <a:t>営農が対象</a:t>
            </a:r>
            <a:r>
              <a:rPr lang="en-US" altLang="ja-JP" sz="1400" dirty="0">
                <a:solidFill>
                  <a:schemeClr val="tx1"/>
                </a:solidFill>
                <a:latin typeface="+mj-ea"/>
                <a:ea typeface="+mj-ea"/>
              </a:rPr>
              <a:t>】</a:t>
            </a:r>
            <a:endParaRPr lang="ja-JP" altLang="en-US" sz="1400" dirty="0">
              <a:solidFill>
                <a:schemeClr val="tx1"/>
              </a:solidFill>
              <a:latin typeface="+mj-ea"/>
              <a:ea typeface="+mj-ea"/>
            </a:endParaRPr>
          </a:p>
        </p:txBody>
      </p:sp>
      <p:sp>
        <p:nvSpPr>
          <p:cNvPr id="35" name="正方形/長方形 34"/>
          <p:cNvSpPr/>
          <p:nvPr/>
        </p:nvSpPr>
        <p:spPr>
          <a:xfrm>
            <a:off x="6192080" y="8177050"/>
            <a:ext cx="1069219" cy="346095"/>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lIns="129389" tIns="64694" rIns="129389" bIns="64694">
            <a:spAutoFit/>
          </a:bodyPr>
          <a:lstStyle/>
          <a:p>
            <a:r>
              <a:rPr lang="ja-JP" altLang="en-US" sz="1400" b="1" dirty="0">
                <a:solidFill>
                  <a:schemeClr val="bg1"/>
                </a:solidFill>
                <a:latin typeface="+mj-ea"/>
                <a:ea typeface="+mj-ea"/>
              </a:rPr>
              <a:t>（</a:t>
            </a:r>
            <a:r>
              <a:rPr lang="en-US" altLang="ja-JP" sz="1400" b="1" dirty="0">
                <a:solidFill>
                  <a:schemeClr val="bg1"/>
                </a:solidFill>
                <a:latin typeface="+mj-ea"/>
                <a:ea typeface="+mj-ea"/>
              </a:rPr>
              <a:t>760</a:t>
            </a:r>
            <a:r>
              <a:rPr lang="ja-JP" altLang="en-US" sz="1400" b="1" dirty="0">
                <a:solidFill>
                  <a:schemeClr val="bg1"/>
                </a:solidFill>
                <a:latin typeface="+mj-ea"/>
                <a:ea typeface="+mj-ea"/>
              </a:rPr>
              <a:t>億円）</a:t>
            </a:r>
          </a:p>
        </p:txBody>
      </p:sp>
      <p:graphicFrame>
        <p:nvGraphicFramePr>
          <p:cNvPr id="45" name="表 44"/>
          <p:cNvGraphicFramePr>
            <a:graphicFrameLocks noGrp="1"/>
          </p:cNvGraphicFramePr>
          <p:nvPr>
            <p:extLst>
              <p:ext uri="{D42A27DB-BD31-4B8C-83A1-F6EECF244321}">
                <p14:modId xmlns:p14="http://schemas.microsoft.com/office/powerpoint/2010/main" val="1013106964"/>
              </p:ext>
            </p:extLst>
          </p:nvPr>
        </p:nvGraphicFramePr>
        <p:xfrm>
          <a:off x="501875" y="1376785"/>
          <a:ext cx="6674092" cy="1447978"/>
        </p:xfrm>
        <a:graphic>
          <a:graphicData uri="http://schemas.openxmlformats.org/drawingml/2006/table">
            <a:tbl>
              <a:tblPr firstRow="1" bandRow="1">
                <a:tableStyleId>{5C22544A-7EE6-4342-B048-85BDC9FD1C3A}</a:tableStyleId>
              </a:tblPr>
              <a:tblGrid>
                <a:gridCol w="2627038"/>
                <a:gridCol w="4047054"/>
              </a:tblGrid>
              <a:tr h="246302">
                <a:tc>
                  <a:txBody>
                    <a:bodyPr/>
                    <a:lstStyle/>
                    <a:p>
                      <a:pPr algn="ctr"/>
                      <a:r>
                        <a:rPr kumimoji="1" lang="ja-JP" altLang="en-US" sz="1600" b="0" dirty="0" smtClean="0">
                          <a:solidFill>
                            <a:schemeClr val="tx1"/>
                          </a:solidFill>
                          <a:latin typeface="ＭＳ Ｐゴシック" panose="020B0600070205080204" pitchFamily="50" charset="-128"/>
                          <a:ea typeface="ＭＳ Ｐゴシック" panose="020B0600070205080204" pitchFamily="50" charset="-128"/>
                        </a:rPr>
                        <a:t>対象作物</a:t>
                      </a:r>
                      <a:endParaRPr kumimoji="1" lang="ja-JP" altLang="en-US" sz="1600" b="0" dirty="0">
                        <a:solidFill>
                          <a:schemeClr val="tx1"/>
                        </a:solidFill>
                        <a:latin typeface="ＭＳ Ｐゴシック" panose="020B0600070205080204" pitchFamily="50" charset="-128"/>
                        <a:ea typeface="ＭＳ Ｐゴシック" panose="020B0600070205080204" pitchFamily="50" charset="-128"/>
                      </a:endParaRPr>
                    </a:p>
                  </a:txBody>
                  <a:tcPr marL="91421" marR="91421" marT="0" marB="0" anchor="ctr">
                    <a:lnL w="28575" cap="flat" cmpd="sng" algn="ctr">
                      <a:solidFill>
                        <a:schemeClr val="accent2"/>
                      </a:solidFill>
                      <a:prstDash val="solid"/>
                      <a:round/>
                      <a:headEnd type="none" w="med" len="med"/>
                      <a:tailEnd type="none" w="med" len="med"/>
                    </a:lnL>
                    <a:lnR w="9525" cap="flat" cmpd="sng" algn="ctr">
                      <a:solidFill>
                        <a:schemeClr val="tx1"/>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b="0" dirty="0" smtClean="0">
                          <a:solidFill>
                            <a:schemeClr val="tx1"/>
                          </a:solidFill>
                          <a:latin typeface="ＭＳ Ｐゴシック" panose="020B0600070205080204" pitchFamily="50" charset="-128"/>
                          <a:ea typeface="ＭＳ Ｐゴシック" panose="020B0600070205080204" pitchFamily="50" charset="-128"/>
                        </a:rPr>
                        <a:t>交付単価</a:t>
                      </a:r>
                      <a:endParaRPr kumimoji="1" lang="ja-JP" altLang="en-US" sz="1600" b="0" dirty="0">
                        <a:solidFill>
                          <a:schemeClr val="tx1"/>
                        </a:solidFill>
                        <a:latin typeface="ＭＳ Ｐゴシック" panose="020B0600070205080204" pitchFamily="50" charset="-128"/>
                        <a:ea typeface="ＭＳ Ｐゴシック" panose="020B0600070205080204" pitchFamily="50" charset="-128"/>
                      </a:endParaRPr>
                    </a:p>
                  </a:txBody>
                  <a:tcPr marL="91421" marR="91421" marT="0" marB="0" anchor="ctr">
                    <a:lnL w="9525" cap="flat" cmpd="sng" algn="ctr">
                      <a:solidFill>
                        <a:schemeClr val="tx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00419">
                <a:tc>
                  <a:txBody>
                    <a:bodyPr/>
                    <a:lstStyle/>
                    <a:p>
                      <a:pPr algn="ctr"/>
                      <a:r>
                        <a:rPr kumimoji="1" lang="ja-JP" altLang="en-US" sz="1600" b="0" dirty="0" smtClean="0">
                          <a:solidFill>
                            <a:schemeClr val="tx1"/>
                          </a:solidFill>
                          <a:latin typeface="ＭＳ Ｐゴシック" panose="020B0600070205080204" pitchFamily="50" charset="-128"/>
                          <a:ea typeface="ＭＳ Ｐゴシック" panose="020B0600070205080204" pitchFamily="50" charset="-128"/>
                        </a:rPr>
                        <a:t>麦、大豆、飼料作物</a:t>
                      </a:r>
                      <a:endParaRPr kumimoji="1" lang="ja-JP" altLang="en-US" sz="1600" b="0" dirty="0">
                        <a:solidFill>
                          <a:schemeClr val="tx1"/>
                        </a:solidFill>
                        <a:latin typeface="ＭＳ Ｐゴシック" panose="020B0600070205080204" pitchFamily="50" charset="-128"/>
                        <a:ea typeface="ＭＳ Ｐゴシック" panose="020B0600070205080204" pitchFamily="50" charset="-128"/>
                      </a:endParaRPr>
                    </a:p>
                  </a:txBody>
                  <a:tcPr marL="91421" marR="91421" marT="0" marB="0" anchor="ctr">
                    <a:lnL w="28575" cap="flat" cmpd="sng" algn="ctr">
                      <a:solidFill>
                        <a:schemeClr val="accent2"/>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dirty="0" smtClean="0">
                          <a:solidFill>
                            <a:schemeClr val="tx1"/>
                          </a:solidFill>
                          <a:latin typeface="ＭＳ Ｐゴシック" panose="020B0600070205080204" pitchFamily="50" charset="-128"/>
                          <a:ea typeface="ＭＳ Ｐゴシック" panose="020B0600070205080204" pitchFamily="50" charset="-128"/>
                        </a:rPr>
                        <a:t>35,000</a:t>
                      </a:r>
                      <a:r>
                        <a:rPr kumimoji="1" lang="ja-JP" altLang="en-US" sz="1600" b="0" dirty="0" smtClean="0">
                          <a:solidFill>
                            <a:schemeClr val="tx1"/>
                          </a:solidFill>
                          <a:latin typeface="ＭＳ Ｐゴシック" panose="020B0600070205080204" pitchFamily="50" charset="-128"/>
                          <a:ea typeface="ＭＳ Ｐゴシック" panose="020B0600070205080204" pitchFamily="50" charset="-128"/>
                        </a:rPr>
                        <a:t>円</a:t>
                      </a:r>
                      <a:r>
                        <a:rPr kumimoji="1" lang="en-US" altLang="ja-JP" sz="1600" b="0" dirty="0" smtClean="0">
                          <a:solidFill>
                            <a:schemeClr val="tx1"/>
                          </a:solidFill>
                          <a:latin typeface="ＭＳ Ｐゴシック" panose="020B0600070205080204" pitchFamily="50" charset="-128"/>
                          <a:ea typeface="ＭＳ Ｐゴシック" panose="020B0600070205080204" pitchFamily="50" charset="-128"/>
                        </a:rPr>
                        <a:t>/10a</a:t>
                      </a:r>
                    </a:p>
                  </a:txBody>
                  <a:tcPr marL="0" marR="0" marT="0" marB="0" anchor="ctr">
                    <a:lnL w="9525" cap="flat" cmpd="sng" algn="ctr">
                      <a:solidFill>
                        <a:schemeClr val="tx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00419">
                <a:tc>
                  <a:txBody>
                    <a:bodyPr/>
                    <a:lstStyle/>
                    <a:p>
                      <a:pPr algn="ctr"/>
                      <a:r>
                        <a:rPr kumimoji="1" lang="en-US" altLang="ja-JP" sz="1600" b="0" dirty="0" smtClean="0">
                          <a:solidFill>
                            <a:schemeClr val="tx1"/>
                          </a:solidFill>
                          <a:latin typeface="ＭＳ Ｐゴシック" panose="020B0600070205080204" pitchFamily="50" charset="-128"/>
                          <a:ea typeface="ＭＳ Ｐゴシック" panose="020B0600070205080204" pitchFamily="50" charset="-128"/>
                        </a:rPr>
                        <a:t>WCS</a:t>
                      </a:r>
                      <a:r>
                        <a:rPr kumimoji="1" lang="ja-JP" altLang="en-US" sz="1600" b="0" dirty="0" smtClean="0">
                          <a:solidFill>
                            <a:schemeClr val="tx1"/>
                          </a:solidFill>
                          <a:latin typeface="ＭＳ Ｐゴシック" panose="020B0600070205080204" pitchFamily="50" charset="-128"/>
                          <a:ea typeface="ＭＳ Ｐゴシック" panose="020B0600070205080204" pitchFamily="50" charset="-128"/>
                        </a:rPr>
                        <a:t>用稲</a:t>
                      </a:r>
                      <a:endParaRPr kumimoji="1" lang="ja-JP" altLang="en-US" sz="1600" b="0" dirty="0">
                        <a:solidFill>
                          <a:schemeClr val="tx1"/>
                        </a:solidFill>
                        <a:latin typeface="ＭＳ Ｐゴシック" panose="020B0600070205080204" pitchFamily="50" charset="-128"/>
                        <a:ea typeface="ＭＳ Ｐゴシック" panose="020B0600070205080204" pitchFamily="50" charset="-128"/>
                      </a:endParaRPr>
                    </a:p>
                  </a:txBody>
                  <a:tcPr marL="91421" marR="91421" marT="0" marB="0" anchor="ctr">
                    <a:lnL w="28575" cap="flat" cmpd="sng" algn="ctr">
                      <a:solidFill>
                        <a:schemeClr val="accent2"/>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dirty="0" smtClean="0">
                          <a:solidFill>
                            <a:schemeClr val="tx1"/>
                          </a:solidFill>
                          <a:latin typeface="ＭＳ Ｐゴシック" panose="020B0600070205080204" pitchFamily="50" charset="-128"/>
                          <a:ea typeface="ＭＳ Ｐゴシック" panose="020B0600070205080204" pitchFamily="50" charset="-128"/>
                        </a:rPr>
                        <a:t>80,000</a:t>
                      </a:r>
                      <a:r>
                        <a:rPr kumimoji="1" lang="ja-JP" altLang="en-US" sz="1600" b="0" dirty="0" smtClean="0">
                          <a:solidFill>
                            <a:schemeClr val="tx1"/>
                          </a:solidFill>
                          <a:latin typeface="ＭＳ Ｐゴシック" panose="020B0600070205080204" pitchFamily="50" charset="-128"/>
                          <a:ea typeface="ＭＳ Ｐゴシック" panose="020B0600070205080204" pitchFamily="50" charset="-128"/>
                        </a:rPr>
                        <a:t>円</a:t>
                      </a:r>
                      <a:r>
                        <a:rPr kumimoji="1" lang="en-US" altLang="ja-JP" sz="1600" b="0" dirty="0" smtClean="0">
                          <a:solidFill>
                            <a:schemeClr val="tx1"/>
                          </a:solidFill>
                          <a:latin typeface="ＭＳ Ｐゴシック" panose="020B0600070205080204" pitchFamily="50" charset="-128"/>
                          <a:ea typeface="ＭＳ Ｐゴシック" panose="020B0600070205080204" pitchFamily="50" charset="-128"/>
                        </a:rPr>
                        <a:t>/10a</a:t>
                      </a:r>
                      <a:endParaRPr kumimoji="1" lang="ja-JP" altLang="en-US" sz="1600" b="0"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00419">
                <a:tc>
                  <a:txBody>
                    <a:bodyPr/>
                    <a:lstStyle/>
                    <a:p>
                      <a:pPr algn="ctr"/>
                      <a:r>
                        <a:rPr kumimoji="1" lang="ja-JP" altLang="en-US" sz="1600" b="0" dirty="0" smtClean="0">
                          <a:solidFill>
                            <a:schemeClr val="tx1"/>
                          </a:solidFill>
                          <a:latin typeface="ＭＳ Ｐゴシック" panose="020B0600070205080204" pitchFamily="50" charset="-128"/>
                          <a:ea typeface="ＭＳ Ｐゴシック" panose="020B0600070205080204" pitchFamily="50" charset="-128"/>
                        </a:rPr>
                        <a:t>加工用米</a:t>
                      </a:r>
                      <a:endParaRPr kumimoji="1" lang="ja-JP" altLang="en-US" sz="1600" b="0" dirty="0">
                        <a:solidFill>
                          <a:schemeClr val="tx1"/>
                        </a:solidFill>
                        <a:latin typeface="ＭＳ Ｐゴシック" panose="020B0600070205080204" pitchFamily="50" charset="-128"/>
                        <a:ea typeface="ＭＳ Ｐゴシック" panose="020B0600070205080204" pitchFamily="50" charset="-128"/>
                      </a:endParaRPr>
                    </a:p>
                  </a:txBody>
                  <a:tcPr marL="91421" marR="91421" marT="0" marB="0" anchor="ctr">
                    <a:lnL w="28575" cap="flat" cmpd="sng" algn="ctr">
                      <a:solidFill>
                        <a:schemeClr val="accent2"/>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b="0" dirty="0" smtClean="0">
                          <a:solidFill>
                            <a:schemeClr val="tx1"/>
                          </a:solidFill>
                          <a:latin typeface="ＭＳ Ｐゴシック" panose="020B0600070205080204" pitchFamily="50" charset="-128"/>
                          <a:ea typeface="ＭＳ Ｐゴシック" panose="020B0600070205080204" pitchFamily="50" charset="-128"/>
                        </a:rPr>
                        <a:t>20,000</a:t>
                      </a:r>
                      <a:r>
                        <a:rPr kumimoji="1" lang="ja-JP" altLang="en-US" sz="1600" b="0" dirty="0" smtClean="0">
                          <a:solidFill>
                            <a:schemeClr val="tx1"/>
                          </a:solidFill>
                          <a:latin typeface="ＭＳ Ｐゴシック" panose="020B0600070205080204" pitchFamily="50" charset="-128"/>
                          <a:ea typeface="ＭＳ Ｐゴシック" panose="020B0600070205080204" pitchFamily="50" charset="-128"/>
                        </a:rPr>
                        <a:t>円</a:t>
                      </a:r>
                      <a:r>
                        <a:rPr kumimoji="1" lang="en-US" altLang="ja-JP" sz="1600" b="0" dirty="0" smtClean="0">
                          <a:solidFill>
                            <a:schemeClr val="tx1"/>
                          </a:solidFill>
                          <a:latin typeface="ＭＳ Ｐゴシック" panose="020B0600070205080204" pitchFamily="50" charset="-128"/>
                          <a:ea typeface="ＭＳ Ｐゴシック" panose="020B0600070205080204" pitchFamily="50" charset="-128"/>
                        </a:rPr>
                        <a:t>/10a</a:t>
                      </a:r>
                      <a:endParaRPr kumimoji="1" lang="ja-JP" altLang="en-US" sz="1600" b="0"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00419">
                <a:tc>
                  <a:txBody>
                    <a:bodyPr/>
                    <a:lstStyle/>
                    <a:p>
                      <a:pPr algn="ctr"/>
                      <a:r>
                        <a:rPr kumimoji="1" lang="ja-JP" altLang="en-US" sz="1600" b="0" dirty="0" smtClean="0">
                          <a:solidFill>
                            <a:schemeClr val="tx1"/>
                          </a:solidFill>
                          <a:latin typeface="+mj-ea"/>
                          <a:ea typeface="+mj-ea"/>
                        </a:rPr>
                        <a:t>飼料用米・米粉用米</a:t>
                      </a:r>
                      <a:endParaRPr kumimoji="1" lang="ja-JP" altLang="en-US" sz="1600" b="0" dirty="0">
                        <a:solidFill>
                          <a:schemeClr val="tx1"/>
                        </a:solidFill>
                        <a:latin typeface="+mj-ea"/>
                        <a:ea typeface="+mj-ea"/>
                      </a:endParaRPr>
                    </a:p>
                  </a:txBody>
                  <a:tcPr marL="91421" marR="91421" marT="0" marB="0" anchor="ctr">
                    <a:lnL w="28575" cap="flat" cmpd="sng" algn="ctr">
                      <a:solidFill>
                        <a:schemeClr val="accent2"/>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1"/>
                    </a:solidFill>
                  </a:tcPr>
                </a:tc>
                <a:tc>
                  <a:txBody>
                    <a:bodyPr/>
                    <a:lstStyle/>
                    <a:p>
                      <a:pPr algn="ctr"/>
                      <a:r>
                        <a:rPr kumimoji="1" lang="ja-JP" altLang="en-US" sz="1600" b="0" dirty="0" smtClean="0">
                          <a:solidFill>
                            <a:schemeClr val="tx1"/>
                          </a:solidFill>
                          <a:latin typeface="+mj-ea"/>
                          <a:ea typeface="+mj-ea"/>
                        </a:rPr>
                        <a:t>収量に応じ、</a:t>
                      </a:r>
                      <a:r>
                        <a:rPr kumimoji="1" lang="en-US" altLang="ja-JP" sz="1600" b="0" dirty="0" smtClean="0">
                          <a:solidFill>
                            <a:schemeClr val="tx1"/>
                          </a:solidFill>
                          <a:latin typeface="+mj-ea"/>
                          <a:ea typeface="+mj-ea"/>
                        </a:rPr>
                        <a:t>55,000</a:t>
                      </a:r>
                      <a:r>
                        <a:rPr kumimoji="1" lang="ja-JP" altLang="en-US" sz="1600" b="0" dirty="0" smtClean="0">
                          <a:solidFill>
                            <a:schemeClr val="tx1"/>
                          </a:solidFill>
                          <a:latin typeface="+mj-ea"/>
                          <a:ea typeface="+mj-ea"/>
                        </a:rPr>
                        <a:t>円～</a:t>
                      </a:r>
                      <a:r>
                        <a:rPr kumimoji="1" lang="en-US" altLang="ja-JP" sz="1600" b="0" dirty="0" smtClean="0">
                          <a:solidFill>
                            <a:schemeClr val="tx1"/>
                          </a:solidFill>
                          <a:latin typeface="+mj-ea"/>
                          <a:ea typeface="+mj-ea"/>
                        </a:rPr>
                        <a:t>105,000</a:t>
                      </a:r>
                      <a:r>
                        <a:rPr kumimoji="1" lang="ja-JP" altLang="en-US" sz="1600" b="0" dirty="0" smtClean="0">
                          <a:solidFill>
                            <a:schemeClr val="tx1"/>
                          </a:solidFill>
                          <a:latin typeface="+mj-ea"/>
                          <a:ea typeface="+mj-ea"/>
                        </a:rPr>
                        <a:t>円</a:t>
                      </a:r>
                      <a:r>
                        <a:rPr kumimoji="1" lang="en-US" altLang="ja-JP" sz="1600" b="0" dirty="0" smtClean="0">
                          <a:solidFill>
                            <a:schemeClr val="tx1"/>
                          </a:solidFill>
                          <a:latin typeface="+mj-ea"/>
                          <a:ea typeface="+mj-ea"/>
                        </a:rPr>
                        <a:t>/10a</a:t>
                      </a:r>
                      <a:endParaRPr kumimoji="1" lang="ja-JP" altLang="en-US" sz="1600" b="0" dirty="0">
                        <a:solidFill>
                          <a:schemeClr val="tx1"/>
                        </a:solidFill>
                        <a:latin typeface="+mj-ea"/>
                        <a:ea typeface="+mj-ea"/>
                      </a:endParaRPr>
                    </a:p>
                  </a:txBody>
                  <a:tcPr marL="0" marR="0" marT="0" marB="0" anchor="ctr">
                    <a:lnL w="9525" cap="flat" cmpd="sng" algn="ctr">
                      <a:solidFill>
                        <a:schemeClr val="tx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chemeClr val="bg1"/>
                    </a:solidFill>
                  </a:tcPr>
                </a:tc>
              </a:tr>
            </a:tbl>
          </a:graphicData>
        </a:graphic>
      </p:graphicFrame>
      <p:sp>
        <p:nvSpPr>
          <p:cNvPr id="47" name="正方形/長方形 46"/>
          <p:cNvSpPr/>
          <p:nvPr/>
        </p:nvSpPr>
        <p:spPr>
          <a:xfrm>
            <a:off x="511594" y="1376785"/>
            <a:ext cx="6660000" cy="252000"/>
          </a:xfrm>
          <a:prstGeom prst="rect">
            <a:avLst/>
          </a:prstGeom>
          <a:noFill/>
          <a:ln>
            <a:solidFill>
              <a:srgbClr val="C00000"/>
            </a:solidFill>
          </a:ln>
        </p:spPr>
        <p:style>
          <a:lnRef idx="2">
            <a:schemeClr val="accent2"/>
          </a:lnRef>
          <a:fillRef idx="1">
            <a:schemeClr val="lt1"/>
          </a:fillRef>
          <a:effectRef idx="0">
            <a:schemeClr val="accent2"/>
          </a:effectRef>
          <a:fontRef idx="minor">
            <a:schemeClr val="dk1"/>
          </a:fontRef>
        </p:style>
        <p:txBody>
          <a:bodyPr wrap="square" lIns="129389" tIns="0" rIns="129389" bIns="30496">
            <a:spAutoFit/>
          </a:bodyPr>
          <a:lstStyle/>
          <a:p>
            <a:endParaRPr lang="ja-JP" altLang="en-US" sz="1700" dirty="0">
              <a:latin typeface="+mj-ea"/>
              <a:ea typeface="+mj-ea"/>
            </a:endParaRPr>
          </a:p>
        </p:txBody>
      </p:sp>
      <p:sp>
        <p:nvSpPr>
          <p:cNvPr id="2" name="正方形/長方形 1"/>
          <p:cNvSpPr/>
          <p:nvPr/>
        </p:nvSpPr>
        <p:spPr>
          <a:xfrm>
            <a:off x="306478" y="9565699"/>
            <a:ext cx="7247000" cy="523206"/>
          </a:xfrm>
          <a:prstGeom prst="rect">
            <a:avLst/>
          </a:prstGeom>
        </p:spPr>
        <p:txBody>
          <a:bodyPr wrap="square" lIns="91378" tIns="45690" rIns="91378" bIns="45690">
            <a:spAutoFit/>
          </a:bodyPr>
          <a:lstStyle/>
          <a:p>
            <a:pPr marL="88842" indent="-88842">
              <a:defRPr/>
            </a:pPr>
            <a:r>
              <a:rPr lang="ja-JP" altLang="en-US" sz="1400" dirty="0">
                <a:latin typeface="+mj-ea"/>
              </a:rPr>
              <a:t>◇　激変緩和のための経過措置として、</a:t>
            </a:r>
            <a:r>
              <a:rPr lang="en-US" altLang="ja-JP" sz="1400" dirty="0">
                <a:latin typeface="+mj-ea"/>
              </a:rPr>
              <a:t>26</a:t>
            </a:r>
            <a:r>
              <a:rPr lang="ja-JP" altLang="en-US" sz="1400" dirty="0">
                <a:latin typeface="+mj-ea"/>
              </a:rPr>
              <a:t>年産米から単価を</a:t>
            </a:r>
            <a:r>
              <a:rPr lang="en-US" altLang="ja-JP" sz="1400" dirty="0">
                <a:latin typeface="+mj-ea"/>
              </a:rPr>
              <a:t>7,500</a:t>
            </a:r>
            <a:r>
              <a:rPr lang="ja-JP" altLang="en-US" sz="1400" dirty="0">
                <a:latin typeface="+mj-ea"/>
              </a:rPr>
              <a:t>円</a:t>
            </a:r>
            <a:r>
              <a:rPr lang="en-US" altLang="ja-JP" sz="1400" dirty="0">
                <a:latin typeface="+mj-ea"/>
              </a:rPr>
              <a:t>/10</a:t>
            </a:r>
            <a:r>
              <a:rPr lang="ja-JP" altLang="en-US" sz="1400" dirty="0">
                <a:latin typeface="+mj-ea"/>
              </a:rPr>
              <a:t>ａに削減した上で、</a:t>
            </a:r>
            <a:endParaRPr lang="en-US" altLang="ja-JP" sz="1400" dirty="0">
              <a:latin typeface="+mj-ea"/>
            </a:endParaRPr>
          </a:p>
          <a:p>
            <a:pPr marL="88842" indent="-88842">
              <a:defRPr/>
            </a:pPr>
            <a:r>
              <a:rPr lang="en-US" altLang="ja-JP" sz="1400" dirty="0">
                <a:latin typeface="+mj-ea"/>
              </a:rPr>
              <a:t>  29</a:t>
            </a:r>
            <a:r>
              <a:rPr lang="ja-JP" altLang="en-US" sz="1400" dirty="0">
                <a:latin typeface="+mj-ea"/>
              </a:rPr>
              <a:t>年産までの時限措置として実施（</a:t>
            </a:r>
            <a:r>
              <a:rPr lang="en-US" altLang="ja-JP" sz="1400" dirty="0">
                <a:latin typeface="+mj-ea"/>
              </a:rPr>
              <a:t>30</a:t>
            </a:r>
            <a:r>
              <a:rPr lang="ja-JP" altLang="en-US" sz="1400" dirty="0">
                <a:latin typeface="+mj-ea"/>
              </a:rPr>
              <a:t>年産から廃止）</a:t>
            </a:r>
            <a:endParaRPr lang="en-US" altLang="ja-JP" sz="1400" dirty="0">
              <a:latin typeface="+mj-ea"/>
            </a:endParaRPr>
          </a:p>
        </p:txBody>
      </p:sp>
      <p:sp>
        <p:nvSpPr>
          <p:cNvPr id="41" name="片側の 2 つの角を丸めた四角形 40"/>
          <p:cNvSpPr/>
          <p:nvPr/>
        </p:nvSpPr>
        <p:spPr>
          <a:xfrm>
            <a:off x="-7830659" y="8840274"/>
            <a:ext cx="7272000" cy="332610"/>
          </a:xfrm>
          <a:prstGeom prst="round2SameRect">
            <a:avLst>
              <a:gd name="adj1" fmla="val 50000"/>
              <a:gd name="adj2" fmla="val 5759"/>
            </a:avLst>
          </a:prstGeom>
          <a:solidFill>
            <a:srgbClr val="F66D6A"/>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0" rIns="96825" bIns="38122" rtlCol="0" anchor="b" anchorCtr="0"/>
          <a:lstStyle/>
          <a:p>
            <a:r>
              <a:rPr lang="ja-JP" altLang="en-US" dirty="0">
                <a:latin typeface="ＭＳ ゴシック" pitchFamily="49" charset="-128"/>
                <a:ea typeface="ＤＦ特太ゴシック体" pitchFamily="1" charset="-128"/>
              </a:rPr>
              <a:t>直接</a:t>
            </a:r>
            <a:r>
              <a:rPr lang="ja-JP" altLang="en-US" dirty="0" smtClean="0">
                <a:latin typeface="ＭＳ ゴシック" pitchFamily="49" charset="-128"/>
                <a:ea typeface="ＤＦ特太ゴシック体" pitchFamily="1" charset="-128"/>
              </a:rPr>
              <a:t>支払推進事業</a:t>
            </a:r>
            <a:endParaRPr kumimoji="1" lang="ja-JP" altLang="en-US" dirty="0">
              <a:latin typeface="ＭＳ ゴシック" pitchFamily="49" charset="-128"/>
              <a:ea typeface="ＤＦ特太ゴシック体" pitchFamily="1" charset="-128"/>
            </a:endParaRPr>
          </a:p>
        </p:txBody>
      </p:sp>
      <p:sp>
        <p:nvSpPr>
          <p:cNvPr id="50" name="テキスト ボックス 49"/>
          <p:cNvSpPr txBox="1"/>
          <p:nvPr/>
        </p:nvSpPr>
        <p:spPr>
          <a:xfrm>
            <a:off x="-1684103" y="10159846"/>
            <a:ext cx="1185393" cy="530761"/>
          </a:xfrm>
          <a:prstGeom prst="rect">
            <a:avLst/>
          </a:prstGeom>
          <a:noFill/>
        </p:spPr>
        <p:txBody>
          <a:bodyPr wrap="square" lIns="129389" tIns="64694" rIns="129389" bIns="64694" rtlCol="0">
            <a:spAutoFit/>
          </a:bodyPr>
          <a:lstStyle/>
          <a:p>
            <a:pPr algn="ctr"/>
            <a:r>
              <a:rPr lang="ja-JP" altLang="en-US" sz="1400" b="1" dirty="0">
                <a:solidFill>
                  <a:schemeClr val="bg1"/>
                </a:solidFill>
              </a:rPr>
              <a:t>（</a:t>
            </a:r>
            <a:r>
              <a:rPr lang="en-US" altLang="ja-JP" sz="1400" b="1" dirty="0">
                <a:solidFill>
                  <a:schemeClr val="bg1"/>
                </a:solidFill>
                <a:latin typeface="+mj-ea"/>
                <a:ea typeface="+mj-ea"/>
              </a:rPr>
              <a:t>87</a:t>
            </a:r>
            <a:r>
              <a:rPr lang="ja-JP" altLang="en-US" sz="1400" b="1" dirty="0">
                <a:solidFill>
                  <a:schemeClr val="bg1"/>
                </a:solidFill>
                <a:latin typeface="+mj-ea"/>
                <a:ea typeface="+mj-ea"/>
              </a:rPr>
              <a:t>億円</a:t>
            </a:r>
            <a:r>
              <a:rPr lang="ja-JP" altLang="en-US" sz="1400" b="1" dirty="0">
                <a:solidFill>
                  <a:schemeClr val="bg1"/>
                </a:solidFill>
              </a:rPr>
              <a:t>）</a:t>
            </a:r>
            <a:endParaRPr lang="en-US" altLang="ja-JP" sz="1400" b="1" dirty="0">
              <a:solidFill>
                <a:schemeClr val="bg1"/>
              </a:solidFill>
            </a:endParaRPr>
          </a:p>
          <a:p>
            <a:pPr algn="ctr"/>
            <a:endParaRPr lang="ja-JP" altLang="en-US" sz="1200" dirty="0"/>
          </a:p>
        </p:txBody>
      </p:sp>
      <p:sp>
        <p:nvSpPr>
          <p:cNvPr id="56" name="正方形/長方形 55"/>
          <p:cNvSpPr/>
          <p:nvPr/>
        </p:nvSpPr>
        <p:spPr>
          <a:xfrm>
            <a:off x="-7614659" y="9318027"/>
            <a:ext cx="6840000" cy="962281"/>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76241" tIns="76241" rIns="76241" bIns="76241" rtlCol="0" anchor="t" anchorCtr="0"/>
          <a:lstStyle/>
          <a:p>
            <a:r>
              <a:rPr lang="ja-JP" altLang="en-US" sz="1200" dirty="0">
                <a:solidFill>
                  <a:schemeClr val="tx1"/>
                </a:solidFill>
                <a:latin typeface="+mj-ea"/>
              </a:rPr>
              <a:t>　 システム運営など直接支払の運営に必要な経費を措置するとともに、対策の推進、作付面積の確認等</a:t>
            </a:r>
            <a:endParaRPr lang="en-US" altLang="ja-JP" sz="1200" dirty="0">
              <a:solidFill>
                <a:schemeClr val="tx1"/>
              </a:solidFill>
              <a:latin typeface="+mj-ea"/>
            </a:endParaRPr>
          </a:p>
          <a:p>
            <a:r>
              <a:rPr lang="ja-JP" altLang="en-US" sz="1200" dirty="0">
                <a:solidFill>
                  <a:schemeClr val="tx1"/>
                </a:solidFill>
                <a:latin typeface="+mj-ea"/>
              </a:rPr>
              <a:t>を行う都道府県、市町村等に対し必要な経費を助成します。</a:t>
            </a:r>
            <a:endParaRPr lang="en-US" altLang="ja-JP" sz="1200" dirty="0">
              <a:solidFill>
                <a:schemeClr val="tx1"/>
              </a:solidFill>
              <a:latin typeface="+mj-ea"/>
            </a:endParaRPr>
          </a:p>
        </p:txBody>
      </p:sp>
      <p:sp>
        <p:nvSpPr>
          <p:cNvPr id="57" name="正方形/長方形 56"/>
          <p:cNvSpPr/>
          <p:nvPr/>
        </p:nvSpPr>
        <p:spPr>
          <a:xfrm>
            <a:off x="4223782" y="2899574"/>
            <a:ext cx="3329696" cy="29992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29389" tIns="64694" rIns="129389" bIns="64694">
            <a:spAutoFit/>
          </a:bodyPr>
          <a:lstStyle/>
          <a:p>
            <a:r>
              <a:rPr lang="ja-JP" altLang="en-US" sz="1100" dirty="0"/>
              <a:t>＜飼料用米、米粉用米の交付単価のイメージ＞</a:t>
            </a:r>
          </a:p>
        </p:txBody>
      </p:sp>
      <p:sp>
        <p:nvSpPr>
          <p:cNvPr id="61" name="テキスト ボックス 60"/>
          <p:cNvSpPr txBox="1"/>
          <p:nvPr/>
        </p:nvSpPr>
        <p:spPr>
          <a:xfrm>
            <a:off x="-6168495" y="2557996"/>
            <a:ext cx="2855781" cy="1061769"/>
          </a:xfrm>
          <a:prstGeom prst="rect">
            <a:avLst/>
          </a:prstGeom>
          <a:noFill/>
        </p:spPr>
        <p:txBody>
          <a:bodyPr wrap="square" lIns="0" tIns="45690" rIns="0" bIns="45690">
            <a:spAutoFit/>
          </a:bodyPr>
          <a:lstStyle/>
          <a:p>
            <a:pPr marL="180853" indent="-180853">
              <a:tabLst>
                <a:tab pos="85667" algn="l"/>
              </a:tabLst>
              <a:defRPr/>
            </a:pPr>
            <a:r>
              <a:rPr lang="ja-JP" altLang="en-US" sz="900" dirty="0">
                <a:latin typeface="ＭＳ ゴシック" panose="020B0609070205080204" pitchFamily="49" charset="-128"/>
                <a:ea typeface="ＭＳ ゴシック" panose="020B0609070205080204" pitchFamily="49" charset="-128"/>
              </a:rPr>
              <a:t>注１：</a:t>
            </a:r>
            <a:r>
              <a:rPr lang="ja-JP" altLang="en-US" sz="900" dirty="0" smtClean="0">
                <a:latin typeface="ＭＳ ゴシック" panose="020B0609070205080204" pitchFamily="49" charset="-128"/>
                <a:ea typeface="ＭＳ ゴシック" panose="020B0609070205080204" pitchFamily="49" charset="-128"/>
              </a:rPr>
              <a:t>数量払いに</a:t>
            </a:r>
            <a:r>
              <a:rPr lang="ja-JP" altLang="en-US" sz="900" dirty="0">
                <a:latin typeface="ＭＳ ゴシック" panose="020B0609070205080204" pitchFamily="49" charset="-128"/>
                <a:ea typeface="ＭＳ ゴシック" panose="020B0609070205080204" pitchFamily="49" charset="-128"/>
              </a:rPr>
              <a:t>よる助成は、農産物検査機関による数量確認を受けていることが条件</a:t>
            </a:r>
            <a:endParaRPr lang="en-US" altLang="ja-JP" sz="900" dirty="0">
              <a:latin typeface="ＭＳ ゴシック" panose="020B0609070205080204" pitchFamily="49" charset="-128"/>
              <a:ea typeface="ＭＳ ゴシック" panose="020B0609070205080204" pitchFamily="49" charset="-128"/>
            </a:endParaRPr>
          </a:p>
          <a:p>
            <a:pPr marL="180853" indent="-180853">
              <a:tabLst>
                <a:tab pos="180853" algn="l"/>
              </a:tabLst>
              <a:defRPr/>
            </a:pPr>
            <a:r>
              <a:rPr lang="ja-JP" altLang="en-US" sz="900" dirty="0">
                <a:latin typeface="ＭＳ ゴシック" panose="020B0609070205080204" pitchFamily="49" charset="-128"/>
                <a:ea typeface="ＭＳ ゴシック" panose="020B0609070205080204" pitchFamily="49" charset="-128"/>
              </a:rPr>
              <a:t>注２</a:t>
            </a:r>
            <a:r>
              <a:rPr lang="ja-JP" altLang="en-US" sz="900" dirty="0" smtClean="0">
                <a:latin typeface="ＭＳ ゴシック" panose="020B0609070205080204" pitchFamily="49" charset="-128"/>
                <a:ea typeface="ＭＳ ゴシック" panose="020B0609070205080204" pitchFamily="49" charset="-128"/>
              </a:rPr>
              <a:t>：</a:t>
            </a:r>
            <a:r>
              <a:rPr lang="en-US" altLang="ja-JP" sz="900" dirty="0">
                <a:latin typeface="ＭＳ ゴシック" panose="020B0609070205080204" pitchFamily="49" charset="-128"/>
                <a:ea typeface="ＭＳ ゴシック" panose="020B0609070205080204" pitchFamily="49" charset="-128"/>
              </a:rPr>
              <a:t>※</a:t>
            </a:r>
            <a:r>
              <a:rPr lang="ja-JP" altLang="en-US" sz="900" dirty="0">
                <a:latin typeface="ＭＳ ゴシック" panose="020B0609070205080204" pitchFamily="49" charset="-128"/>
                <a:ea typeface="ＭＳ ゴシック" panose="020B0609070205080204" pitchFamily="49" charset="-128"/>
              </a:rPr>
              <a:t>は全国平均の平年単収（標準単収値）に基づく数値であり、</a:t>
            </a:r>
            <a:r>
              <a:rPr lang="ja-JP" altLang="en-US" sz="900" spc="-30" dirty="0">
                <a:latin typeface="ＭＳ ゴシック" panose="020B0609070205080204" pitchFamily="49" charset="-128"/>
                <a:ea typeface="ＭＳ ゴシック" panose="020B0609070205080204" pitchFamily="49" charset="-128"/>
              </a:rPr>
              <a:t>各地域への適用に当たっては、市町</a:t>
            </a:r>
            <a:r>
              <a:rPr lang="ja-JP" altLang="en-US" sz="900" dirty="0">
                <a:latin typeface="ＭＳ ゴシック" panose="020B0609070205080204" pitchFamily="49" charset="-128"/>
                <a:ea typeface="ＭＳ ゴシック" panose="020B0609070205080204" pitchFamily="49" charset="-128"/>
              </a:rPr>
              <a:t>村</a:t>
            </a:r>
            <a:r>
              <a:rPr lang="ja-JP" altLang="en-US" sz="900" dirty="0" smtClean="0">
                <a:latin typeface="ＭＳ ゴシック" panose="020B0609070205080204" pitchFamily="49" charset="-128"/>
                <a:ea typeface="ＭＳ ゴシック" panose="020B0609070205080204" pitchFamily="49" charset="-128"/>
              </a:rPr>
              <a:t>等</a:t>
            </a:r>
            <a:r>
              <a:rPr lang="ja-JP" altLang="en-US" sz="900" spc="20" dirty="0" smtClean="0">
                <a:latin typeface="ＭＳ ゴシック" panose="020B0609070205080204" pitchFamily="49" charset="-128"/>
                <a:ea typeface="ＭＳ ゴシック" panose="020B0609070205080204" pitchFamily="49" charset="-128"/>
              </a:rPr>
              <a:t>が当該地域に応じて定めている単収（配分単</a:t>
            </a:r>
            <a:r>
              <a:rPr lang="ja-JP" altLang="en-US" sz="900" dirty="0" smtClean="0">
                <a:latin typeface="ＭＳ ゴシック" panose="020B0609070205080204" pitchFamily="49" charset="-128"/>
                <a:ea typeface="ＭＳ ゴシック" panose="020B0609070205080204" pitchFamily="49" charset="-128"/>
              </a:rPr>
              <a:t>収）を適用します。</a:t>
            </a:r>
          </a:p>
          <a:p>
            <a:pPr marL="180853" indent="-180853">
              <a:tabLst>
                <a:tab pos="180853" algn="l"/>
              </a:tabLst>
              <a:defRPr/>
            </a:pPr>
            <a:endParaRPr lang="en-US" altLang="ja-JP" sz="900" dirty="0">
              <a:latin typeface="ＭＳ ゴシック" panose="020B0609070205080204" pitchFamily="49" charset="-128"/>
              <a:ea typeface="ＭＳ ゴシック" panose="020B0609070205080204" pitchFamily="49" charset="-128"/>
            </a:endParaRPr>
          </a:p>
        </p:txBody>
      </p:sp>
      <p:sp>
        <p:nvSpPr>
          <p:cNvPr id="62" name="テキスト ボックス 15"/>
          <p:cNvSpPr txBox="1">
            <a:spLocks noChangeArrowheads="1"/>
          </p:cNvSpPr>
          <p:nvPr/>
        </p:nvSpPr>
        <p:spPr bwMode="auto">
          <a:xfrm>
            <a:off x="5140283" y="3173116"/>
            <a:ext cx="2201118" cy="246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78" tIns="45690" rIns="91378" bIns="4569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000" u="sng" dirty="0" smtClean="0">
                <a:latin typeface="ＭＳ Ｐゴシック" charset="-128"/>
              </a:rPr>
              <a:t>数量払</a:t>
            </a:r>
            <a:r>
              <a:rPr lang="ja-JP" altLang="en-US" sz="1000" u="sng" dirty="0">
                <a:latin typeface="ＭＳ Ｐゴシック" charset="-128"/>
              </a:rPr>
              <a:t>い</a:t>
            </a:r>
            <a:r>
              <a:rPr lang="ja-JP" altLang="en-US" sz="1000" u="sng" dirty="0" smtClean="0">
                <a:latin typeface="ＭＳ Ｐゴシック" charset="-128"/>
              </a:rPr>
              <a:t>の</a:t>
            </a:r>
            <a:r>
              <a:rPr lang="ja-JP" altLang="en-US" sz="1000" u="sng" dirty="0">
                <a:latin typeface="ＭＳ Ｐゴシック" charset="-128"/>
              </a:rPr>
              <a:t>単価（傾き）：約</a:t>
            </a:r>
            <a:r>
              <a:rPr lang="en-US" altLang="ja-JP" sz="1000" u="sng" dirty="0">
                <a:latin typeface="ＭＳ Ｐゴシック" charset="-128"/>
              </a:rPr>
              <a:t>167</a:t>
            </a:r>
            <a:r>
              <a:rPr lang="ja-JP" altLang="en-US" sz="1000" u="sng" dirty="0">
                <a:latin typeface="ＭＳ Ｐゴシック" charset="-128"/>
              </a:rPr>
              <a:t>円／</a:t>
            </a:r>
            <a:r>
              <a:rPr lang="en-US" altLang="ja-JP" sz="1000" u="sng" dirty="0">
                <a:latin typeface="ＭＳ Ｐゴシック" charset="-128"/>
              </a:rPr>
              <a:t>kg</a:t>
            </a:r>
            <a:endParaRPr lang="ja-JP" altLang="en-US" sz="1000" u="sng" dirty="0">
              <a:latin typeface="ＭＳ Ｐゴシック" charset="-128"/>
            </a:endParaRPr>
          </a:p>
        </p:txBody>
      </p:sp>
      <p:sp>
        <p:nvSpPr>
          <p:cNvPr id="73" name="テキスト ボックス 31"/>
          <p:cNvSpPr txBox="1">
            <a:spLocks noChangeArrowheads="1"/>
          </p:cNvSpPr>
          <p:nvPr/>
        </p:nvSpPr>
        <p:spPr bwMode="auto">
          <a:xfrm>
            <a:off x="4174488" y="3261511"/>
            <a:ext cx="711928" cy="400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78" tIns="45690" rIns="91378" bIns="4569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000" dirty="0">
                <a:latin typeface="ＭＳ Ｐゴシック" charset="-128"/>
              </a:rPr>
              <a:t>助成額</a:t>
            </a:r>
            <a:endParaRPr lang="en-US" altLang="ja-JP" sz="1000" dirty="0">
              <a:latin typeface="ＭＳ Ｐゴシック" charset="-128"/>
            </a:endParaRPr>
          </a:p>
          <a:p>
            <a:pPr algn="ctr" eaLnBrk="1" hangingPunct="1">
              <a:spcBef>
                <a:spcPct val="0"/>
              </a:spcBef>
              <a:buFontTx/>
              <a:buNone/>
            </a:pPr>
            <a:r>
              <a:rPr lang="ja-JP" altLang="en-US" sz="1000" dirty="0">
                <a:latin typeface="ＭＳ Ｐゴシック" charset="-128"/>
              </a:rPr>
              <a:t>（</a:t>
            </a:r>
            <a:r>
              <a:rPr kumimoji="0" lang="ja-JP" altLang="en-US" sz="1000" kern="0" dirty="0">
                <a:solidFill>
                  <a:prstClr val="black"/>
                </a:solidFill>
                <a:latin typeface="Calibri"/>
                <a:ea typeface="ＭＳ Ｐゴシック"/>
              </a:rPr>
              <a:t>円</a:t>
            </a:r>
            <a:r>
              <a:rPr kumimoji="0" lang="en-US" altLang="ja-JP" sz="1000" kern="0" dirty="0">
                <a:solidFill>
                  <a:prstClr val="black"/>
                </a:solidFill>
                <a:latin typeface="Calibri"/>
                <a:ea typeface="ＭＳ Ｐゴシック"/>
              </a:rPr>
              <a:t>/10a </a:t>
            </a:r>
            <a:r>
              <a:rPr lang="ja-JP" altLang="en-US" sz="1000" dirty="0">
                <a:latin typeface="ＭＳ Ｐゴシック" charset="-128"/>
              </a:rPr>
              <a:t>）</a:t>
            </a:r>
          </a:p>
        </p:txBody>
      </p:sp>
      <p:grpSp>
        <p:nvGrpSpPr>
          <p:cNvPr id="3" name="グループ化 2"/>
          <p:cNvGrpSpPr/>
          <p:nvPr/>
        </p:nvGrpSpPr>
        <p:grpSpPr>
          <a:xfrm>
            <a:off x="4431274" y="3495484"/>
            <a:ext cx="2913781" cy="1588796"/>
            <a:chOff x="4681073" y="6516830"/>
            <a:chExt cx="2454593" cy="1071584"/>
          </a:xfrm>
        </p:grpSpPr>
        <p:sp>
          <p:nvSpPr>
            <p:cNvPr id="58" name="正方形/長方形 57"/>
            <p:cNvSpPr/>
            <p:nvPr/>
          </p:nvSpPr>
          <p:spPr>
            <a:xfrm>
              <a:off x="5028987" y="7128830"/>
              <a:ext cx="1538288" cy="255587"/>
            </a:xfrm>
            <a:prstGeom prst="rect">
              <a:avLst/>
            </a:prstGeom>
            <a:solidFill>
              <a:srgbClr val="FFFF1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000"/>
            </a:p>
          </p:txBody>
        </p:sp>
        <p:cxnSp>
          <p:nvCxnSpPr>
            <p:cNvPr id="63" name="直線矢印コネクタ 62"/>
            <p:cNvCxnSpPr/>
            <p:nvPr/>
          </p:nvCxnSpPr>
          <p:spPr>
            <a:xfrm>
              <a:off x="5021050" y="7380830"/>
              <a:ext cx="1649412" cy="0"/>
            </a:xfrm>
            <a:prstGeom prst="straightConnector1">
              <a:avLst/>
            </a:prstGeom>
            <a:ln w="12700">
              <a:solidFill>
                <a:schemeClr val="tx1"/>
              </a:solidFill>
              <a:tailEnd type="arrow" w="sm" len="sm"/>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p:nvPr/>
          </p:nvCxnSpPr>
          <p:spPr>
            <a:xfrm flipV="1">
              <a:off x="5021050" y="6516830"/>
              <a:ext cx="0" cy="877888"/>
            </a:xfrm>
            <a:prstGeom prst="straightConnector1">
              <a:avLst/>
            </a:prstGeom>
            <a:ln w="12700">
              <a:solidFill>
                <a:schemeClr val="tx1"/>
              </a:solidFill>
              <a:tailEnd type="arrow" w="sm" len="sm"/>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5025812" y="7136716"/>
              <a:ext cx="4175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6186275" y="6696830"/>
              <a:ext cx="38258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V="1">
              <a:off x="5440150" y="6696830"/>
              <a:ext cx="746125" cy="4413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5028987" y="6912830"/>
              <a:ext cx="819150" cy="1587"/>
            </a:xfrm>
            <a:prstGeom prst="line">
              <a:avLst/>
            </a:prstGeom>
            <a:ln w="12700">
              <a:solidFill>
                <a:srgbClr val="00B050"/>
              </a:solidFill>
              <a:prstDash val="sysDash"/>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5813212" y="6876830"/>
              <a:ext cx="0" cy="503237"/>
            </a:xfrm>
            <a:prstGeom prst="line">
              <a:avLst/>
            </a:prstGeom>
            <a:ln w="127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5435387" y="7128830"/>
              <a:ext cx="0" cy="252412"/>
            </a:xfrm>
            <a:prstGeom prst="line">
              <a:avLst/>
            </a:prstGeom>
            <a:ln w="127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186275" y="6696830"/>
              <a:ext cx="0" cy="684213"/>
            </a:xfrm>
            <a:prstGeom prst="line">
              <a:avLst/>
            </a:prstGeom>
            <a:ln w="12700">
              <a:solidFill>
                <a:srgbClr val="0070C0"/>
              </a:solidFill>
              <a:prstDash val="sysDash"/>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5033750" y="6696830"/>
              <a:ext cx="1152525" cy="0"/>
            </a:xfrm>
            <a:prstGeom prst="line">
              <a:avLst/>
            </a:prstGeom>
            <a:ln w="12700">
              <a:solidFill>
                <a:srgbClr val="00B050"/>
              </a:solidFill>
              <a:prstDash val="sysDash"/>
            </a:ln>
          </p:spPr>
          <p:style>
            <a:lnRef idx="1">
              <a:schemeClr val="accent1"/>
            </a:lnRef>
            <a:fillRef idx="0">
              <a:schemeClr val="accent1"/>
            </a:fillRef>
            <a:effectRef idx="0">
              <a:schemeClr val="accent1"/>
            </a:effectRef>
            <a:fontRef idx="minor">
              <a:schemeClr val="tx1"/>
            </a:fontRef>
          </p:style>
        </p:cxnSp>
        <p:sp>
          <p:nvSpPr>
            <p:cNvPr id="74" name="テキスト ボックス 122"/>
            <p:cNvSpPr txBox="1">
              <a:spLocks noChangeArrowheads="1"/>
            </p:cNvSpPr>
            <p:nvPr/>
          </p:nvSpPr>
          <p:spPr bwMode="auto">
            <a:xfrm>
              <a:off x="4681073" y="6660830"/>
              <a:ext cx="352929" cy="10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000" dirty="0">
                  <a:latin typeface="ＭＳ Ｐゴシック" charset="-128"/>
                </a:rPr>
                <a:t>10.5</a:t>
              </a:r>
              <a:r>
                <a:rPr lang="ja-JP" altLang="en-US" sz="1000" dirty="0">
                  <a:latin typeface="ＭＳ Ｐゴシック" charset="-128"/>
                </a:rPr>
                <a:t>万</a:t>
              </a:r>
            </a:p>
          </p:txBody>
        </p:sp>
        <p:sp>
          <p:nvSpPr>
            <p:cNvPr id="75" name="テキスト ボックス 125"/>
            <p:cNvSpPr txBox="1">
              <a:spLocks noChangeArrowheads="1"/>
            </p:cNvSpPr>
            <p:nvPr/>
          </p:nvSpPr>
          <p:spPr bwMode="auto">
            <a:xfrm>
              <a:off x="4728720" y="6876830"/>
              <a:ext cx="298913" cy="10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000" dirty="0">
                  <a:latin typeface="ＭＳ Ｐゴシック" charset="-128"/>
                </a:rPr>
                <a:t>8.0</a:t>
              </a:r>
              <a:r>
                <a:rPr lang="ja-JP" altLang="en-US" sz="1000" dirty="0">
                  <a:latin typeface="ＭＳ Ｐゴシック" charset="-128"/>
                </a:rPr>
                <a:t>万</a:t>
              </a:r>
            </a:p>
          </p:txBody>
        </p:sp>
        <p:sp>
          <p:nvSpPr>
            <p:cNvPr id="76" name="テキスト ボックス 126"/>
            <p:cNvSpPr txBox="1">
              <a:spLocks noChangeArrowheads="1"/>
            </p:cNvSpPr>
            <p:nvPr/>
          </p:nvSpPr>
          <p:spPr bwMode="auto">
            <a:xfrm>
              <a:off x="4728720" y="7092830"/>
              <a:ext cx="298913" cy="10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000" dirty="0">
                  <a:latin typeface="ＭＳ Ｐゴシック" charset="-128"/>
                </a:rPr>
                <a:t>5.5</a:t>
              </a:r>
              <a:r>
                <a:rPr lang="ja-JP" altLang="en-US" sz="1000" dirty="0">
                  <a:latin typeface="ＭＳ Ｐゴシック" charset="-128"/>
                </a:rPr>
                <a:t>万</a:t>
              </a:r>
            </a:p>
          </p:txBody>
        </p:sp>
        <p:sp>
          <p:nvSpPr>
            <p:cNvPr id="77" name="テキスト ボックス 127"/>
            <p:cNvSpPr txBox="1">
              <a:spLocks noChangeArrowheads="1"/>
            </p:cNvSpPr>
            <p:nvPr/>
          </p:nvSpPr>
          <p:spPr bwMode="auto">
            <a:xfrm>
              <a:off x="6437039" y="7416830"/>
              <a:ext cx="698627" cy="10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000" dirty="0">
                  <a:latin typeface="ＭＳ Ｐゴシック" charset="-128"/>
                </a:rPr>
                <a:t>単収（</a:t>
              </a:r>
              <a:r>
                <a:rPr lang="en-US" altLang="ja-JP" sz="1000" dirty="0">
                  <a:latin typeface="ＭＳ Ｐゴシック" charset="-128"/>
                </a:rPr>
                <a:t>kg/10a</a:t>
              </a:r>
              <a:r>
                <a:rPr lang="ja-JP" altLang="en-US" sz="1000" dirty="0">
                  <a:latin typeface="ＭＳ Ｐゴシック" charset="-128"/>
                </a:rPr>
                <a:t>）</a:t>
              </a:r>
            </a:p>
          </p:txBody>
        </p:sp>
        <p:sp>
          <p:nvSpPr>
            <p:cNvPr id="78" name="テキスト ボックス 128"/>
            <p:cNvSpPr txBox="1">
              <a:spLocks noChangeArrowheads="1"/>
            </p:cNvSpPr>
            <p:nvPr/>
          </p:nvSpPr>
          <p:spPr bwMode="auto">
            <a:xfrm>
              <a:off x="6023790" y="7380830"/>
              <a:ext cx="331323" cy="10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000" dirty="0">
                  <a:latin typeface="ＭＳ Ｐゴシック" charset="-128"/>
                </a:rPr>
                <a:t>680※</a:t>
              </a:r>
              <a:endParaRPr lang="ja-JP" altLang="en-US" sz="1000" dirty="0">
                <a:latin typeface="ＭＳ Ｐゴシック" charset="-128"/>
              </a:endParaRPr>
            </a:p>
          </p:txBody>
        </p:sp>
        <p:sp>
          <p:nvSpPr>
            <p:cNvPr id="79" name="テキスト ボックス 129"/>
            <p:cNvSpPr txBox="1">
              <a:spLocks noChangeArrowheads="1"/>
            </p:cNvSpPr>
            <p:nvPr/>
          </p:nvSpPr>
          <p:spPr bwMode="auto">
            <a:xfrm>
              <a:off x="5468505" y="7380830"/>
              <a:ext cx="687823" cy="207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000" dirty="0">
                  <a:latin typeface="ＭＳ Ｐゴシック" charset="-128"/>
                </a:rPr>
                <a:t>530※</a:t>
              </a:r>
            </a:p>
            <a:p>
              <a:pPr algn="ctr" eaLnBrk="1" hangingPunct="1">
                <a:spcBef>
                  <a:spcPct val="0"/>
                </a:spcBef>
                <a:buFontTx/>
                <a:buNone/>
              </a:pPr>
              <a:r>
                <a:rPr lang="en-US" altLang="ja-JP" sz="1000" dirty="0">
                  <a:latin typeface="ＭＳ Ｐゴシック" charset="-128"/>
                </a:rPr>
                <a:t>(</a:t>
              </a:r>
              <a:r>
                <a:rPr lang="ja-JP" altLang="en-US" sz="1000" dirty="0">
                  <a:latin typeface="ＭＳ Ｐゴシック" charset="-128"/>
                </a:rPr>
                <a:t>標準単収値）</a:t>
              </a:r>
              <a:endParaRPr lang="en-US" altLang="ja-JP" sz="1000" dirty="0">
                <a:latin typeface="ＭＳ Ｐゴシック" charset="-128"/>
              </a:endParaRPr>
            </a:p>
          </p:txBody>
        </p:sp>
        <p:sp>
          <p:nvSpPr>
            <p:cNvPr id="80" name="テキスト ボックス 130"/>
            <p:cNvSpPr txBox="1">
              <a:spLocks noChangeArrowheads="1"/>
            </p:cNvSpPr>
            <p:nvPr/>
          </p:nvSpPr>
          <p:spPr bwMode="auto">
            <a:xfrm>
              <a:off x="5290362" y="7380830"/>
              <a:ext cx="331323" cy="103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en-US" altLang="ja-JP" sz="1000" dirty="0">
                  <a:latin typeface="ＭＳ Ｐゴシック" charset="-128"/>
                </a:rPr>
                <a:t>380※</a:t>
              </a:r>
              <a:endParaRPr lang="ja-JP" altLang="en-US" sz="1000" dirty="0">
                <a:latin typeface="ＭＳ Ｐゴシック" charset="-128"/>
              </a:endParaRPr>
            </a:p>
          </p:txBody>
        </p:sp>
        <p:sp>
          <p:nvSpPr>
            <p:cNvPr id="81" name="円/楕円 80"/>
            <p:cNvSpPr>
              <a:spLocks noChangeAspect="1"/>
            </p:cNvSpPr>
            <p:nvPr/>
          </p:nvSpPr>
          <p:spPr>
            <a:xfrm>
              <a:off x="5776700" y="6876830"/>
              <a:ext cx="71437" cy="71438"/>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000"/>
            </a:p>
          </p:txBody>
        </p:sp>
      </p:grpSp>
      <p:sp>
        <p:nvSpPr>
          <p:cNvPr id="55" name="テキスト ボックス 54"/>
          <p:cNvSpPr txBox="1"/>
          <p:nvPr/>
        </p:nvSpPr>
        <p:spPr>
          <a:xfrm>
            <a:off x="8641171" y="10518848"/>
            <a:ext cx="520733" cy="282502"/>
          </a:xfrm>
          <a:prstGeom prst="rect">
            <a:avLst/>
          </a:prstGeom>
          <a:noFill/>
        </p:spPr>
        <p:txBody>
          <a:bodyPr wrap="square" lIns="96857" tIns="48428" rIns="96857" bIns="48428" rtlCol="0">
            <a:spAutoFit/>
          </a:bodyPr>
          <a:lstStyle/>
          <a:p>
            <a:r>
              <a:rPr lang="ja-JP" altLang="en-US" sz="1200" dirty="0">
                <a:latin typeface="ＭＳ ゴシック" pitchFamily="49" charset="-128"/>
                <a:ea typeface="ＭＳ ゴシック" pitchFamily="49" charset="-128"/>
              </a:rPr>
              <a:t>５</a:t>
            </a:r>
          </a:p>
        </p:txBody>
      </p:sp>
      <p:sp>
        <p:nvSpPr>
          <p:cNvPr id="59" name="正方形/長方形 58"/>
          <p:cNvSpPr/>
          <p:nvPr/>
        </p:nvSpPr>
        <p:spPr>
          <a:xfrm>
            <a:off x="545896" y="5310044"/>
            <a:ext cx="6208948" cy="2725865"/>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6881" tIns="48440" rIns="96881" bIns="48440" rtlCol="0" anchor="ctr"/>
          <a:lstStyle/>
          <a:p>
            <a:pPr algn="ctr"/>
            <a:endParaRPr kumimoji="1" lang="ja-JP" altLang="en-US" sz="2500" dirty="0">
              <a:ln w="0" cmpd="sng">
                <a:solidFill>
                  <a:schemeClr val="bg1"/>
                </a:solidFill>
                <a:prstDash val="solid"/>
              </a:ln>
              <a:solidFill>
                <a:schemeClr val="bg1"/>
              </a:solidFill>
              <a:latin typeface="HGP創英角ｺﾞｼｯｸUB" pitchFamily="50" charset="-128"/>
              <a:ea typeface="HGP創英角ｺﾞｼｯｸUB" pitchFamily="50" charset="-128"/>
            </a:endParaRPr>
          </a:p>
        </p:txBody>
      </p:sp>
      <p:sp>
        <p:nvSpPr>
          <p:cNvPr id="51" name="テキスト ボックス 50"/>
          <p:cNvSpPr txBox="1"/>
          <p:nvPr/>
        </p:nvSpPr>
        <p:spPr>
          <a:xfrm>
            <a:off x="3652107" y="10139074"/>
            <a:ext cx="277871" cy="282468"/>
          </a:xfrm>
          <a:prstGeom prst="rect">
            <a:avLst/>
          </a:prstGeom>
          <a:noFill/>
        </p:spPr>
        <p:txBody>
          <a:bodyPr wrap="square" lIns="96857" tIns="48428" rIns="96857" bIns="48428" rtlCol="0">
            <a:spAutoFit/>
          </a:bodyPr>
          <a:lstStyle/>
          <a:p>
            <a:r>
              <a:rPr lang="ja-JP" altLang="en-US" sz="1200" dirty="0">
                <a:latin typeface="ＭＳ ゴシック" pitchFamily="49" charset="-128"/>
                <a:ea typeface="ＭＳ ゴシック" pitchFamily="49" charset="-128"/>
              </a:rPr>
              <a:t>３</a:t>
            </a:r>
          </a:p>
        </p:txBody>
      </p:sp>
      <p:sp>
        <p:nvSpPr>
          <p:cNvPr id="52" name="角丸四角形 3"/>
          <p:cNvSpPr>
            <a:spLocks noChangeArrowheads="1"/>
          </p:cNvSpPr>
          <p:nvPr/>
        </p:nvSpPr>
        <p:spPr bwMode="auto">
          <a:xfrm>
            <a:off x="1715" y="9088374"/>
            <a:ext cx="7578653" cy="660687"/>
          </a:xfrm>
          <a:prstGeom prst="roundRect">
            <a:avLst>
              <a:gd name="adj" fmla="val 12298"/>
            </a:avLst>
          </a:prstGeom>
          <a:noFill/>
          <a:ln w="19050">
            <a:noFill/>
            <a:round/>
            <a:headEnd/>
            <a:tailEnd type="triangle" w="med" len="med"/>
          </a:ln>
        </p:spPr>
        <p:txBody>
          <a:bodyPr lIns="96817" tIns="38118" rIns="96817" bIns="48408"/>
          <a:lstStyle/>
          <a:p>
            <a:pPr>
              <a:lnSpc>
                <a:spcPts val="1589"/>
              </a:lnSpc>
              <a:defRPr/>
            </a:pPr>
            <a:r>
              <a:rPr lang="ja-JP" altLang="en-US" sz="1300" dirty="0">
                <a:latin typeface="ＭＳ ゴシック" pitchFamily="49" charset="-128"/>
                <a:ea typeface="ＭＳ ゴシック" pitchFamily="49" charset="-128"/>
              </a:rPr>
              <a:t>　</a:t>
            </a:r>
            <a:r>
              <a:rPr lang="ja-JP" altLang="en-US" sz="1300" dirty="0" smtClean="0">
                <a:latin typeface="ＭＳ ゴシック" pitchFamily="49" charset="-128"/>
                <a:ea typeface="ＭＳ ゴシック" pitchFamily="49" charset="-128"/>
              </a:rPr>
              <a:t>　交付</a:t>
            </a:r>
            <a:r>
              <a:rPr lang="ja-JP" altLang="en-US" sz="1300" dirty="0">
                <a:latin typeface="ＭＳ ゴシック" pitchFamily="49" charset="-128"/>
                <a:ea typeface="ＭＳ ゴシック" pitchFamily="49" charset="-128"/>
              </a:rPr>
              <a:t>対象面積は、</a:t>
            </a:r>
            <a:r>
              <a:rPr lang="ja-JP" altLang="en-US" sz="1300" dirty="0">
                <a:latin typeface="+mn-ea"/>
              </a:rPr>
              <a:t>主食用米の作付面積から、自家消費米相当分として一律</a:t>
            </a:r>
            <a:r>
              <a:rPr lang="en-US" altLang="ja-JP" sz="1300" dirty="0">
                <a:latin typeface="+mn-ea"/>
              </a:rPr>
              <a:t>10a</a:t>
            </a:r>
            <a:r>
              <a:rPr lang="ja-JP" altLang="en-US" sz="1300" dirty="0">
                <a:latin typeface="+mn-ea"/>
              </a:rPr>
              <a:t>控除</a:t>
            </a:r>
            <a:r>
              <a:rPr lang="ja-JP" altLang="en-US" sz="1300" dirty="0">
                <a:latin typeface="ＭＳ ゴシック" pitchFamily="49" charset="-128"/>
                <a:ea typeface="ＭＳ ゴシック" pitchFamily="49" charset="-128"/>
              </a:rPr>
              <a:t>して算定</a:t>
            </a:r>
            <a:endParaRPr lang="en-US" altLang="ja-JP" sz="1300" dirty="0">
              <a:latin typeface="ＭＳ ゴシック" pitchFamily="49" charset="-128"/>
              <a:ea typeface="ＭＳ ゴシック" pitchFamily="49" charset="-128"/>
            </a:endParaRPr>
          </a:p>
          <a:p>
            <a:pPr>
              <a:lnSpc>
                <a:spcPts val="1589"/>
              </a:lnSpc>
              <a:defRPr/>
            </a:pPr>
            <a:r>
              <a:rPr lang="ja-JP" altLang="en-US" sz="1300" dirty="0">
                <a:latin typeface="ＭＳ ゴシック" pitchFamily="49" charset="-128"/>
                <a:ea typeface="ＭＳ ゴシック" pitchFamily="49" charset="-128"/>
              </a:rPr>
              <a:t> </a:t>
            </a:r>
            <a:r>
              <a:rPr lang="ja-JP" altLang="en-US" sz="1300" dirty="0" smtClean="0">
                <a:latin typeface="ＭＳ ゴシック" pitchFamily="49" charset="-128"/>
                <a:ea typeface="ＭＳ ゴシック" pitchFamily="49" charset="-128"/>
              </a:rPr>
              <a:t>（</a:t>
            </a:r>
            <a:r>
              <a:rPr lang="ja-JP" altLang="en-US" sz="1300" dirty="0">
                <a:latin typeface="ＭＳ ゴシック" pitchFamily="49" charset="-128"/>
                <a:ea typeface="ＭＳ ゴシック" pitchFamily="49" charset="-128"/>
              </a:rPr>
              <a:t>種子、醸造用玄米は</a:t>
            </a:r>
            <a:r>
              <a:rPr lang="en-US" altLang="ja-JP" sz="1300" dirty="0">
                <a:latin typeface="ＭＳ ゴシック" pitchFamily="49" charset="-128"/>
                <a:ea typeface="ＭＳ ゴシック" pitchFamily="49" charset="-128"/>
              </a:rPr>
              <a:t>10</a:t>
            </a:r>
            <a:r>
              <a:rPr lang="ja-JP" altLang="en-US" sz="1300" dirty="0">
                <a:latin typeface="ＭＳ ゴシック" pitchFamily="49" charset="-128"/>
                <a:ea typeface="ＭＳ ゴシック" pitchFamily="49" charset="-128"/>
              </a:rPr>
              <a:t>ａ控除の対象外）</a:t>
            </a:r>
            <a:endParaRPr lang="ja-JP" altLang="en-US" sz="1500" dirty="0">
              <a:solidFill>
                <a:prstClr val="black"/>
              </a:solidFill>
              <a:latin typeface="ＭＳ ゴシック" pitchFamily="49" charset="-128"/>
              <a:ea typeface="ＭＳ ゴシック" pitchFamily="49" charset="-128"/>
            </a:endParaRPr>
          </a:p>
        </p:txBody>
      </p:sp>
      <p:graphicFrame>
        <p:nvGraphicFramePr>
          <p:cNvPr id="54" name="表 53"/>
          <p:cNvGraphicFramePr>
            <a:graphicFrameLocks noGrp="1"/>
          </p:cNvGraphicFramePr>
          <p:nvPr>
            <p:extLst>
              <p:ext uri="{D42A27DB-BD31-4B8C-83A1-F6EECF244321}">
                <p14:modId xmlns:p14="http://schemas.microsoft.com/office/powerpoint/2010/main" val="3935379842"/>
              </p:ext>
            </p:extLst>
          </p:nvPr>
        </p:nvGraphicFramePr>
        <p:xfrm>
          <a:off x="693181" y="5407330"/>
          <a:ext cx="5939906" cy="2532622"/>
        </p:xfrm>
        <a:graphic>
          <a:graphicData uri="http://schemas.openxmlformats.org/drawingml/2006/table">
            <a:tbl>
              <a:tblPr firstRow="1" bandRow="1">
                <a:tableStyleId>{93296810-A885-4BE3-A3E7-6D5BEEA58F35}</a:tableStyleId>
              </a:tblPr>
              <a:tblGrid>
                <a:gridCol w="1034702"/>
                <a:gridCol w="2570769"/>
                <a:gridCol w="2334435"/>
              </a:tblGrid>
              <a:tr h="309483">
                <a:tc>
                  <a:txBody>
                    <a:bodyPr/>
                    <a:lstStyle/>
                    <a:p>
                      <a:pPr algn="ctr"/>
                      <a:r>
                        <a:rPr kumimoji="1" lang="ja-JP" altLang="en-US" sz="1400" dirty="0" smtClean="0">
                          <a:solidFill>
                            <a:sysClr val="windowText" lastClr="000000"/>
                          </a:solidFill>
                        </a:rPr>
                        <a:t>対象作物</a:t>
                      </a:r>
                      <a:endParaRPr kumimoji="1" lang="ja-JP" altLang="en-US" sz="1400" dirty="0">
                        <a:solidFill>
                          <a:sysClr val="windowText" lastClr="000000"/>
                        </a:solidFill>
                      </a:endParaRPr>
                    </a:p>
                  </a:txBody>
                  <a:tcPr marL="87687" marR="87687" marT="46985" marB="46985" anchor="ctr">
                    <a:lnL w="28575"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取組内容</a:t>
                      </a:r>
                      <a:endParaRPr kumimoji="1" lang="ja-JP" altLang="en-US" sz="1400" dirty="0">
                        <a:solidFill>
                          <a:sysClr val="windowText" lastClr="000000"/>
                        </a:solidFill>
                      </a:endParaRPr>
                    </a:p>
                  </a:txBody>
                  <a:tcPr marL="87687" marR="87687" marT="46985" marB="469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solidFill>
                            <a:sysClr val="windowText" lastClr="000000"/>
                          </a:solidFill>
                        </a:rPr>
                        <a:t>追加配分単価</a:t>
                      </a:r>
                      <a:endParaRPr kumimoji="1" lang="ja-JP" altLang="en-US" sz="1400" dirty="0">
                        <a:solidFill>
                          <a:sysClr val="windowText" lastClr="000000"/>
                        </a:solidFill>
                      </a:endParaRPr>
                    </a:p>
                  </a:txBody>
                  <a:tcPr marL="87687" marR="87687" marT="46985" marB="46985" anchor="ctr">
                    <a:lnL w="12700" cap="flat" cmpd="sng" algn="ctr">
                      <a:solidFill>
                        <a:schemeClr val="tx1"/>
                      </a:solidFill>
                      <a:prstDash val="solid"/>
                      <a:round/>
                      <a:headEnd type="none" w="med" len="med"/>
                      <a:tailEnd type="none" w="med" len="med"/>
                    </a:lnL>
                    <a:lnR w="28575" cap="flat" cmpd="sng" algn="ctr">
                      <a:solidFill>
                        <a:srgbClr val="002060"/>
                      </a:solidFill>
                      <a:prstDash val="solid"/>
                      <a:round/>
                      <a:headEnd type="none" w="med" len="med"/>
                      <a:tailEnd type="none" w="med" len="med"/>
                    </a:lnR>
                    <a:lnT w="28575" cap="flat" cmpd="sng" algn="ctr">
                      <a:solidFill>
                        <a:srgbClr val="00206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4997">
                <a:tc>
                  <a:txBody>
                    <a:bodyPr/>
                    <a:lstStyle/>
                    <a:p>
                      <a:pPr algn="ctr"/>
                      <a:r>
                        <a:rPr kumimoji="1" lang="ja-JP" altLang="en-US" sz="1400" dirty="0" smtClean="0"/>
                        <a:t>飼料用米</a:t>
                      </a:r>
                      <a:endParaRPr kumimoji="1" lang="en-US" altLang="ja-JP" sz="1400" dirty="0" smtClean="0"/>
                    </a:p>
                    <a:p>
                      <a:pPr algn="ctr"/>
                      <a:r>
                        <a:rPr kumimoji="1" lang="ja-JP" altLang="en-US" sz="1400" dirty="0" smtClean="0"/>
                        <a:t>米粉用米</a:t>
                      </a:r>
                      <a:endParaRPr kumimoji="1" lang="ja-JP" altLang="en-US" sz="1400" dirty="0"/>
                    </a:p>
                  </a:txBody>
                  <a:tcPr marL="87687" marR="87687" marT="46985" marB="46985" anchor="ctr">
                    <a:lnL w="28575"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多収性専用品種への取組</a:t>
                      </a:r>
                      <a:endParaRPr kumimoji="1" lang="ja-JP" altLang="en-US" sz="1400" dirty="0"/>
                    </a:p>
                  </a:txBody>
                  <a:tcPr marL="87687" marR="87687" marT="46985" marB="469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１２，０００円／</a:t>
                      </a:r>
                      <a:r>
                        <a:rPr kumimoji="1" lang="en-US" altLang="ja-JP" sz="1400" dirty="0" smtClean="0"/>
                        <a:t>10a</a:t>
                      </a:r>
                      <a:endParaRPr kumimoji="1" lang="ja-JP" altLang="en-US" sz="1400" dirty="0"/>
                    </a:p>
                  </a:txBody>
                  <a:tcPr marL="87687" marR="87687" marT="46985" marB="46985" anchor="ctr">
                    <a:lnL w="12700" cap="flat" cmpd="sng" algn="ctr">
                      <a:solidFill>
                        <a:schemeClr val="tx1"/>
                      </a:solid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9483">
                <a:tc>
                  <a:txBody>
                    <a:bodyPr/>
                    <a:lstStyle/>
                    <a:p>
                      <a:pPr algn="ctr"/>
                      <a:r>
                        <a:rPr kumimoji="1" lang="ja-JP" altLang="en-US" sz="1400" dirty="0" smtClean="0"/>
                        <a:t>加工用米</a:t>
                      </a:r>
                      <a:endParaRPr kumimoji="1" lang="ja-JP" altLang="en-US" sz="1400" dirty="0"/>
                    </a:p>
                  </a:txBody>
                  <a:tcPr marL="87687" marR="87687" marT="46985" marB="46985" anchor="ctr">
                    <a:lnL w="28575"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複数年契約（３年間）の取組</a:t>
                      </a:r>
                      <a:endParaRPr kumimoji="1" lang="ja-JP" altLang="en-US" sz="1400" dirty="0"/>
                    </a:p>
                  </a:txBody>
                  <a:tcPr marL="87687" marR="87687" marT="46985" marB="469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１２，０００円／</a:t>
                      </a:r>
                      <a:r>
                        <a:rPr kumimoji="1" lang="en-US" altLang="ja-JP" sz="1400" dirty="0" smtClean="0"/>
                        <a:t>10a</a:t>
                      </a:r>
                      <a:endParaRPr kumimoji="1" lang="ja-JP" altLang="en-US" sz="1400" dirty="0"/>
                    </a:p>
                  </a:txBody>
                  <a:tcPr marL="87687" marR="87687" marT="46985" marB="46985" anchor="ctr">
                    <a:lnL w="12700" cap="flat" cmpd="sng" algn="ctr">
                      <a:solidFill>
                        <a:schemeClr val="tx1"/>
                      </a:solid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63662">
                <a:tc>
                  <a:txBody>
                    <a:bodyPr/>
                    <a:lstStyle/>
                    <a:p>
                      <a:pPr algn="ctr"/>
                      <a:r>
                        <a:rPr kumimoji="1" lang="ja-JP" altLang="en-US" sz="1400" dirty="0" smtClean="0"/>
                        <a:t>備蓄米</a:t>
                      </a:r>
                      <a:endParaRPr kumimoji="1" lang="ja-JP" altLang="en-US" sz="1400" dirty="0"/>
                    </a:p>
                  </a:txBody>
                  <a:tcPr marL="87687" marR="87687" marT="46985" marB="46985" anchor="ctr">
                    <a:lnL w="28575"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平成</a:t>
                      </a:r>
                      <a:r>
                        <a:rPr kumimoji="1" lang="en-US" altLang="ja-JP" sz="1400" dirty="0" smtClean="0"/>
                        <a:t>27</a:t>
                      </a:r>
                      <a:r>
                        <a:rPr kumimoji="1" lang="ja-JP" altLang="en-US" sz="1400" dirty="0" smtClean="0"/>
                        <a:t>年産政府備蓄米の買入入札における落札</a:t>
                      </a:r>
                      <a:endParaRPr kumimoji="1" lang="en-US" altLang="ja-JP" sz="1400" dirty="0" smtClean="0"/>
                    </a:p>
                    <a:p>
                      <a:r>
                        <a:rPr kumimoji="1" lang="en-US" altLang="ja-JP" sz="1100" dirty="0" smtClean="0"/>
                        <a:t>※</a:t>
                      </a:r>
                      <a:r>
                        <a:rPr kumimoji="1" lang="ja-JP" altLang="en-US" sz="1100" dirty="0" smtClean="0"/>
                        <a:t>　平成</a:t>
                      </a:r>
                      <a:r>
                        <a:rPr kumimoji="1" lang="en-US" altLang="ja-JP" sz="1100" dirty="0" smtClean="0"/>
                        <a:t>23</a:t>
                      </a:r>
                      <a:r>
                        <a:rPr kumimoji="1" lang="ja-JP" altLang="en-US" sz="1100" dirty="0" smtClean="0"/>
                        <a:t>年度に県別優先枠として配分した</a:t>
                      </a:r>
                      <a:r>
                        <a:rPr kumimoji="1" lang="en-US" altLang="ja-JP" sz="1100" dirty="0" smtClean="0"/>
                        <a:t>6</a:t>
                      </a:r>
                      <a:r>
                        <a:rPr kumimoji="1" lang="ja-JP" altLang="en-US" sz="1100" dirty="0" smtClean="0"/>
                        <a:t>万トンについては対象外。</a:t>
                      </a:r>
                      <a:endParaRPr kumimoji="1" lang="ja-JP" altLang="en-US" sz="1100" dirty="0"/>
                    </a:p>
                  </a:txBody>
                  <a:tcPr marL="87687" marR="87687" marT="46985" marB="469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７，５００円／</a:t>
                      </a:r>
                      <a:r>
                        <a:rPr kumimoji="1" lang="en-US" altLang="ja-JP" sz="1400" dirty="0" smtClean="0"/>
                        <a:t>10a</a:t>
                      </a:r>
                      <a:endParaRPr kumimoji="1" lang="ja-JP" altLang="en-US" sz="1400" dirty="0"/>
                    </a:p>
                  </a:txBody>
                  <a:tcPr marL="87687" marR="87687" marT="46985" marB="46985" anchor="ctr">
                    <a:lnL w="12700" cap="flat" cmpd="sng" algn="ctr">
                      <a:solidFill>
                        <a:schemeClr val="tx1"/>
                      </a:solid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24997">
                <a:tc>
                  <a:txBody>
                    <a:bodyPr/>
                    <a:lstStyle/>
                    <a:p>
                      <a:pPr algn="ctr"/>
                      <a:r>
                        <a:rPr kumimoji="1" lang="ja-JP" altLang="en-US" sz="1400" dirty="0" smtClean="0"/>
                        <a:t>そば</a:t>
                      </a:r>
                      <a:endParaRPr kumimoji="1" lang="en-US" altLang="ja-JP" sz="1400" dirty="0" smtClean="0"/>
                    </a:p>
                    <a:p>
                      <a:pPr algn="ctr"/>
                      <a:r>
                        <a:rPr kumimoji="1" lang="ja-JP" altLang="en-US" sz="1400" dirty="0" smtClean="0"/>
                        <a:t>なたね</a:t>
                      </a:r>
                      <a:endParaRPr kumimoji="1" lang="ja-JP" altLang="en-US" sz="1400" dirty="0"/>
                    </a:p>
                  </a:txBody>
                  <a:tcPr marL="87687" marR="87687" marT="46985" marB="46985" anchor="ctr">
                    <a:lnL w="28575" cap="flat" cmpd="sng" algn="ctr">
                      <a:solidFill>
                        <a:srgbClr val="00206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002060"/>
                      </a:solidFill>
                      <a:prstDash val="solid"/>
                      <a:round/>
                      <a:headEnd type="none" w="med" len="med"/>
                      <a:tailEnd type="none" w="med" len="med"/>
                    </a:lnB>
                    <a:noFill/>
                  </a:tcPr>
                </a:tc>
                <a:tc>
                  <a:txBody>
                    <a:bodyPr/>
                    <a:lstStyle/>
                    <a:p>
                      <a:r>
                        <a:rPr kumimoji="1" lang="ja-JP" altLang="en-US" sz="1400" dirty="0" smtClean="0"/>
                        <a:t>作付の取組</a:t>
                      </a:r>
                      <a:endParaRPr kumimoji="1" lang="ja-JP" altLang="en-US" sz="1400" dirty="0"/>
                    </a:p>
                  </a:txBody>
                  <a:tcPr marL="87687" marR="87687" marT="46985" marB="4698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00206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n-lt"/>
                          <a:ea typeface="+mn-ea"/>
                        </a:rPr>
                        <a:t>２０，０００円／</a:t>
                      </a:r>
                      <a:r>
                        <a:rPr kumimoji="1" lang="en-US" altLang="ja-JP" sz="1400" b="0" i="0" u="none" strike="noStrike" kern="1200" cap="none" spc="0" normalizeH="0" baseline="0" noProof="0" dirty="0" smtClean="0">
                          <a:ln>
                            <a:noFill/>
                          </a:ln>
                          <a:solidFill>
                            <a:prstClr val="black"/>
                          </a:solidFill>
                          <a:effectLst/>
                          <a:uLnTx/>
                          <a:uFillTx/>
                          <a:latin typeface="+mn-lt"/>
                          <a:ea typeface="+mn-ea"/>
                        </a:rPr>
                        <a:t>10a</a:t>
                      </a:r>
                      <a:r>
                        <a:rPr kumimoji="1" lang="ja-JP" altLang="en-US" sz="1200" b="0" i="0" u="none" strike="noStrike" kern="1200" cap="none" spc="0" normalizeH="0" baseline="0" noProof="0" dirty="0" smtClean="0">
                          <a:ln>
                            <a:noFill/>
                          </a:ln>
                          <a:solidFill>
                            <a:prstClr val="black"/>
                          </a:solidFill>
                          <a:effectLst/>
                          <a:uLnTx/>
                          <a:uFillTx/>
                          <a:latin typeface="+mn-lt"/>
                          <a:ea typeface="+mn-ea"/>
                        </a:rPr>
                        <a:t>（基幹作）</a:t>
                      </a:r>
                      <a:endParaRPr kumimoji="1" lang="en-US" altLang="ja-JP" sz="1200" b="0" i="0" u="none" strike="noStrike" kern="1200" cap="none" spc="0" normalizeH="0" baseline="0" noProof="0" dirty="0" smtClean="0">
                        <a:ln>
                          <a:noFill/>
                        </a:ln>
                        <a:solidFill>
                          <a:prstClr val="black"/>
                        </a:solidFill>
                        <a:effectLst/>
                        <a:uLnTx/>
                        <a:uFillTx/>
                        <a:latin typeface="+mn-lt"/>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n-lt"/>
                          <a:ea typeface="+mn-ea"/>
                        </a:rPr>
                        <a:t>１５，０００円／</a:t>
                      </a:r>
                      <a:r>
                        <a:rPr kumimoji="1" lang="en-US" altLang="ja-JP" sz="1400" b="0" i="0" u="none" strike="noStrike" kern="1200" cap="none" spc="0" normalizeH="0" baseline="0" noProof="0" dirty="0" smtClean="0">
                          <a:ln>
                            <a:noFill/>
                          </a:ln>
                          <a:solidFill>
                            <a:prstClr val="black"/>
                          </a:solidFill>
                          <a:effectLst/>
                          <a:uLnTx/>
                          <a:uFillTx/>
                          <a:latin typeface="+mn-lt"/>
                          <a:ea typeface="+mn-ea"/>
                        </a:rPr>
                        <a:t>10a</a:t>
                      </a:r>
                      <a:r>
                        <a:rPr kumimoji="1" lang="ja-JP" altLang="en-US" sz="1200" b="0" i="0" u="none" strike="noStrike" kern="1200" cap="none" spc="0" normalizeH="0" baseline="0" noProof="0" dirty="0" smtClean="0">
                          <a:ln>
                            <a:noFill/>
                          </a:ln>
                          <a:solidFill>
                            <a:prstClr val="black"/>
                          </a:solidFill>
                          <a:effectLst/>
                          <a:uLnTx/>
                          <a:uFillTx/>
                          <a:latin typeface="+mn-lt"/>
                          <a:ea typeface="+mn-ea"/>
                        </a:rPr>
                        <a:t>（二毛作）</a:t>
                      </a:r>
                      <a:endParaRPr kumimoji="1" lang="en-US" altLang="ja-JP" sz="1200" b="0" i="0" u="none" strike="noStrike" kern="1200" cap="none" spc="0" normalizeH="0" baseline="0" noProof="0" dirty="0" smtClean="0">
                        <a:ln>
                          <a:noFill/>
                        </a:ln>
                        <a:solidFill>
                          <a:prstClr val="black"/>
                        </a:solidFill>
                        <a:effectLst/>
                        <a:uLnTx/>
                        <a:uFillTx/>
                        <a:latin typeface="+mn-lt"/>
                        <a:ea typeface="+mn-ea"/>
                      </a:endParaRPr>
                    </a:p>
                  </a:txBody>
                  <a:tcPr marL="87687" marR="87687" marT="46985" marB="46985" anchor="ctr">
                    <a:lnL w="12700" cap="flat" cmpd="sng" algn="ctr">
                      <a:solidFill>
                        <a:schemeClr val="tx1"/>
                      </a:solid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002060"/>
                      </a:solidFill>
                      <a:prstDash val="solid"/>
                      <a:round/>
                      <a:headEnd type="none" w="med" len="med"/>
                      <a:tailEnd type="none" w="med" len="med"/>
                    </a:lnB>
                    <a:noFill/>
                  </a:tcPr>
                </a:tc>
              </a:tr>
            </a:tbl>
          </a:graphicData>
        </a:graphic>
      </p:graphicFrame>
      <p:sp>
        <p:nvSpPr>
          <p:cNvPr id="60" name="正方形/長方形 59"/>
          <p:cNvSpPr/>
          <p:nvPr/>
        </p:nvSpPr>
        <p:spPr>
          <a:xfrm>
            <a:off x="561906" y="4450835"/>
            <a:ext cx="3821397" cy="804922"/>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6881" tIns="48440" rIns="96881" bIns="48440" rtlCol="0" anchor="ctr"/>
          <a:lstStyle/>
          <a:p>
            <a:pPr algn="ctr"/>
            <a:endParaRPr kumimoji="1" lang="ja-JP" altLang="en-US" sz="2500" dirty="0">
              <a:ln w="0" cmpd="sng">
                <a:solidFill>
                  <a:schemeClr val="bg1"/>
                </a:solidFill>
                <a:prstDash val="solid"/>
              </a:ln>
              <a:solidFill>
                <a:schemeClr val="bg1"/>
              </a:solidFill>
              <a:latin typeface="HGP創英角ｺﾞｼｯｸUB" pitchFamily="50" charset="-128"/>
              <a:ea typeface="HGP創英角ｺﾞｼｯｸUB" pitchFamily="50" charset="-128"/>
            </a:endParaRPr>
          </a:p>
        </p:txBody>
      </p:sp>
      <p:sp>
        <p:nvSpPr>
          <p:cNvPr id="83" name="正方形/長方形 82"/>
          <p:cNvSpPr/>
          <p:nvPr/>
        </p:nvSpPr>
        <p:spPr>
          <a:xfrm>
            <a:off x="496165" y="4486908"/>
            <a:ext cx="3884732" cy="738603"/>
          </a:xfrm>
          <a:prstGeom prst="rect">
            <a:avLst/>
          </a:prstGeom>
        </p:spPr>
        <p:txBody>
          <a:bodyPr wrap="square" lIns="91378" tIns="45690" rIns="91378" bIns="45690">
            <a:spAutoFit/>
          </a:bodyPr>
          <a:lstStyle/>
          <a:p>
            <a:pPr marL="92075" indent="-92075"/>
            <a:r>
              <a:rPr lang="ja-JP" altLang="en-US" sz="1200" dirty="0"/>
              <a:t>　</a:t>
            </a:r>
            <a:r>
              <a:rPr lang="ja-JP" altLang="en-US" sz="1400" dirty="0" smtClean="0"/>
              <a:t>地域</a:t>
            </a:r>
            <a:r>
              <a:rPr lang="ja-JP" altLang="en-US" sz="1400" dirty="0"/>
              <a:t>の作物振興の設計図となる「水田</a:t>
            </a:r>
            <a:r>
              <a:rPr lang="ja-JP" altLang="en-US" sz="1400" dirty="0" smtClean="0"/>
              <a:t>フル活用</a:t>
            </a:r>
            <a:r>
              <a:rPr lang="ja-JP" altLang="en-US" sz="1400" dirty="0"/>
              <a:t>ビジョン」に基づき、地域の裁量で</a:t>
            </a:r>
            <a:r>
              <a:rPr lang="ja-JP" altLang="en-US" sz="1400" dirty="0" smtClean="0"/>
              <a:t>麦・</a:t>
            </a:r>
            <a:r>
              <a:rPr lang="ja-JP" altLang="en-US" sz="1400" spc="10" dirty="0" smtClean="0"/>
              <a:t>大豆を</a:t>
            </a:r>
            <a:r>
              <a:rPr lang="ja-JP" altLang="en-US" sz="1400" spc="10" dirty="0"/>
              <a:t>含む産地づくりに</a:t>
            </a:r>
            <a:r>
              <a:rPr lang="ja-JP" altLang="en-US" sz="1400" spc="10" dirty="0" smtClean="0"/>
              <a:t>向けた取組</a:t>
            </a:r>
            <a:r>
              <a:rPr lang="ja-JP" altLang="en-US" sz="1400" spc="10" dirty="0"/>
              <a:t>を</a:t>
            </a:r>
            <a:r>
              <a:rPr lang="ja-JP" altLang="en-US" sz="1400" spc="10" dirty="0" smtClean="0"/>
              <a:t>支援</a:t>
            </a:r>
            <a:endParaRPr lang="en-US" altLang="ja-JP" sz="1400" spc="10" dirty="0">
              <a:latin typeface="ＭＳ ゴシック" pitchFamily="49" charset="-128"/>
              <a:ea typeface="ＭＳ ゴシック" pitchFamily="49" charset="-128"/>
            </a:endParaRPr>
          </a:p>
        </p:txBody>
      </p:sp>
    </p:spTree>
    <p:extLst>
      <p:ext uri="{BB962C8B-B14F-4D97-AF65-F5344CB8AC3E}">
        <p14:creationId xmlns:p14="http://schemas.microsoft.com/office/powerpoint/2010/main" val="3982358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AutoShape 13" descr="ひな形"/>
          <p:cNvSpPr>
            <a:spLocks noChangeArrowheads="1"/>
          </p:cNvSpPr>
          <p:nvPr/>
        </p:nvSpPr>
        <p:spPr bwMode="auto">
          <a:xfrm>
            <a:off x="207379" y="6429983"/>
            <a:ext cx="7286609" cy="3800990"/>
          </a:xfrm>
          <a:prstGeom prst="roundRect">
            <a:avLst>
              <a:gd name="adj" fmla="val 266"/>
            </a:avLst>
          </a:prstGeom>
          <a:solidFill>
            <a:srgbClr val="FEECEC"/>
          </a:solidFill>
          <a:ln w="19050">
            <a:noFill/>
            <a:round/>
            <a:headEnd/>
            <a:tailEnd/>
          </a:ln>
        </p:spPr>
        <p:txBody>
          <a:bodyPr lIns="99503" tIns="49752" rIns="99503" bIns="49752" anchor="ctr"/>
          <a:lstStyle/>
          <a:p>
            <a:pPr marL="196932" indent="-196932"/>
            <a:endParaRPr lang="en-US" altLang="ja-JP" sz="1500" dirty="0">
              <a:latin typeface="HG丸ｺﾞｼｯｸM-PRO" panose="020F0600000000000000" pitchFamily="50" charset="-128"/>
              <a:ea typeface="HG丸ｺﾞｼｯｸM-PRO" panose="020F0600000000000000" pitchFamily="50" charset="-128"/>
            </a:endParaRPr>
          </a:p>
        </p:txBody>
      </p:sp>
      <p:grpSp>
        <p:nvGrpSpPr>
          <p:cNvPr id="7" name="グループ化 6"/>
          <p:cNvGrpSpPr/>
          <p:nvPr/>
        </p:nvGrpSpPr>
        <p:grpSpPr>
          <a:xfrm>
            <a:off x="221384" y="2442520"/>
            <a:ext cx="7286610" cy="3836360"/>
            <a:chOff x="139665" y="1134911"/>
            <a:chExt cx="7286610" cy="4575151"/>
          </a:xfrm>
        </p:grpSpPr>
        <p:sp>
          <p:nvSpPr>
            <p:cNvPr id="13325" name="AutoShape 13" descr="ひな形"/>
            <p:cNvSpPr>
              <a:spLocks noChangeArrowheads="1"/>
            </p:cNvSpPr>
            <p:nvPr/>
          </p:nvSpPr>
          <p:spPr bwMode="auto">
            <a:xfrm>
              <a:off x="139665" y="1406164"/>
              <a:ext cx="7286609" cy="4303898"/>
            </a:xfrm>
            <a:prstGeom prst="roundRect">
              <a:avLst>
                <a:gd name="adj" fmla="val 266"/>
              </a:avLst>
            </a:prstGeom>
            <a:solidFill>
              <a:srgbClr val="FEECEC"/>
            </a:solidFill>
            <a:ln w="19050">
              <a:noFill/>
              <a:round/>
              <a:headEnd/>
              <a:tailEnd/>
            </a:ln>
          </p:spPr>
          <p:txBody>
            <a:bodyPr lIns="99503" tIns="49752" rIns="99503" bIns="49752" anchor="ctr"/>
            <a:lstStyle/>
            <a:p>
              <a:pPr marL="196932" indent="-196932"/>
              <a:endParaRPr lang="en-US" altLang="ja-JP" sz="1500" dirty="0">
                <a:latin typeface="HG丸ｺﾞｼｯｸM-PRO" panose="020F0600000000000000" pitchFamily="50" charset="-128"/>
                <a:ea typeface="HG丸ｺﾞｼｯｸM-PRO" panose="020F0600000000000000" pitchFamily="50" charset="-128"/>
              </a:endParaRPr>
            </a:p>
          </p:txBody>
        </p:sp>
        <p:sp>
          <p:nvSpPr>
            <p:cNvPr id="45" name="片側の 2 つの角を丸めた四角形 44"/>
            <p:cNvSpPr/>
            <p:nvPr/>
          </p:nvSpPr>
          <p:spPr>
            <a:xfrm>
              <a:off x="148978" y="1134911"/>
              <a:ext cx="7277297" cy="375032"/>
            </a:xfrm>
            <a:prstGeom prst="round2SameRect">
              <a:avLst>
                <a:gd name="adj1" fmla="val 50000"/>
                <a:gd name="adj2" fmla="val 5759"/>
              </a:avLst>
            </a:prstGeom>
            <a:solidFill>
              <a:srgbClr val="F66D6A"/>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48413" rIns="96825" bIns="48413" rtlCol="0" anchor="b" anchorCtr="0"/>
            <a:lstStyle/>
            <a:p>
              <a:r>
                <a:rPr lang="ja-JP" altLang="en-US" dirty="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rPr>
                <a:t>（１）認定</a:t>
              </a:r>
              <a:r>
                <a:rPr lang="ja-JP" altLang="en-US" dirty="0" smtClean="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rPr>
                <a:t>農業者、</a:t>
              </a:r>
              <a:r>
                <a:rPr lang="zh-TW" altLang="en-US" dirty="0" smtClean="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rPr>
                <a:t>認定新規就農者</a:t>
              </a:r>
              <a:r>
                <a:rPr lang="ja-JP" altLang="en-US" dirty="0" smtClean="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rPr>
                <a:t>に</a:t>
              </a:r>
              <a:r>
                <a:rPr lang="ja-JP" altLang="en-US" dirty="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rPr>
                <a:t>なるに</a:t>
              </a:r>
              <a:r>
                <a:rPr lang="ja-JP" altLang="en-US" dirty="0" smtClean="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rPr>
                <a:t>は</a:t>
              </a:r>
              <a:endParaRPr lang="ja-JP" altLang="en-US" dirty="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endParaRPr>
            </a:p>
          </p:txBody>
        </p:sp>
      </p:grpSp>
      <p:grpSp>
        <p:nvGrpSpPr>
          <p:cNvPr id="9" name="グループ化 8"/>
          <p:cNvGrpSpPr/>
          <p:nvPr/>
        </p:nvGrpSpPr>
        <p:grpSpPr>
          <a:xfrm>
            <a:off x="-3841169" y="448915"/>
            <a:ext cx="11653416" cy="657591"/>
            <a:chOff x="-3642315" y="221573"/>
            <a:chExt cx="11653416" cy="657591"/>
          </a:xfrm>
        </p:grpSpPr>
        <p:sp>
          <p:nvSpPr>
            <p:cNvPr id="40" name="正方形/長方形 39"/>
            <p:cNvSpPr/>
            <p:nvPr/>
          </p:nvSpPr>
          <p:spPr>
            <a:xfrm>
              <a:off x="773922" y="221573"/>
              <a:ext cx="6552000" cy="525600"/>
            </a:xfrm>
            <a:prstGeom prst="rect">
              <a:avLst/>
            </a:prstGeom>
            <a:noFill/>
            <a:ln w="41275">
              <a:solidFill>
                <a:srgbClr val="F66D6A"/>
              </a:solidFill>
            </a:ln>
            <a:scene3d>
              <a:camera prst="orthographicFront"/>
              <a:lightRig rig="threePt" dir="t"/>
            </a:scene3d>
            <a:sp3d>
              <a:bevelT h="25400"/>
            </a:sp3d>
          </p:spPr>
          <p:style>
            <a:lnRef idx="2">
              <a:schemeClr val="accent1">
                <a:shade val="50000"/>
              </a:schemeClr>
            </a:lnRef>
            <a:fillRef idx="1">
              <a:schemeClr val="accent1"/>
            </a:fillRef>
            <a:effectRef idx="0">
              <a:schemeClr val="accent1"/>
            </a:effectRef>
            <a:fontRef idx="minor">
              <a:schemeClr val="lt1"/>
            </a:fontRef>
          </p:style>
          <p:txBody>
            <a:bodyPr lIns="91378" tIns="45690" rIns="91378" bIns="45690" rtlCol="0" anchor="ctr"/>
            <a:lstStyle/>
            <a:p>
              <a:pPr algn="ctr"/>
              <a:endParaRPr kumimoji="1" lang="ja-JP" altLang="en-US" dirty="0">
                <a:ln w="0" cmpd="sng">
                  <a:solidFill>
                    <a:schemeClr val="bg1"/>
                  </a:solidFill>
                  <a:prstDash val="solid"/>
                </a:ln>
                <a:solidFill>
                  <a:schemeClr val="bg1"/>
                </a:solidFill>
                <a:latin typeface="HGP創英角ｺﾞｼｯｸUB" pitchFamily="50" charset="-128"/>
                <a:ea typeface="HGP創英角ｺﾞｼｯｸUB" pitchFamily="50" charset="-128"/>
              </a:endParaRPr>
            </a:p>
          </p:txBody>
        </p:sp>
        <p:sp>
          <p:nvSpPr>
            <p:cNvPr id="41" name="Rectangle 30"/>
            <p:cNvSpPr>
              <a:spLocks noChangeArrowheads="1"/>
            </p:cNvSpPr>
            <p:nvPr/>
          </p:nvSpPr>
          <p:spPr bwMode="auto">
            <a:xfrm>
              <a:off x="810300" y="225100"/>
              <a:ext cx="7200801" cy="654064"/>
            </a:xfrm>
            <a:prstGeom prst="rect">
              <a:avLst/>
            </a:prstGeom>
            <a:noFill/>
            <a:ln w="9525" algn="ctr">
              <a:noFill/>
              <a:miter lim="800000"/>
              <a:headEnd/>
              <a:tailEnd/>
            </a:ln>
            <a:effectLst/>
          </p:spPr>
          <p:txBody>
            <a:bodyPr wrap="none" lIns="99503" tIns="49752" rIns="99503" bIns="49752">
              <a:noAutofit/>
            </a:bodyPr>
            <a:lstStyle/>
            <a:p>
              <a:pPr algn="l"/>
              <a:r>
                <a:rPr lang="en-US" altLang="ja-JP" sz="2500" dirty="0">
                  <a:solidFill>
                    <a:srgbClr val="F66D6A"/>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27</a:t>
              </a:r>
              <a:r>
                <a:rPr lang="ja-JP" altLang="en-US" sz="2500" dirty="0">
                  <a:solidFill>
                    <a:srgbClr val="F66D6A"/>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年産以降のゲタ・ナラシ対策の交付対象者</a:t>
              </a:r>
            </a:p>
          </p:txBody>
        </p:sp>
        <p:sp>
          <p:nvSpPr>
            <p:cNvPr id="42" name="正方形/長方形 41"/>
            <p:cNvSpPr/>
            <p:nvPr/>
          </p:nvSpPr>
          <p:spPr>
            <a:xfrm>
              <a:off x="-3642315" y="280047"/>
              <a:ext cx="621293" cy="579677"/>
            </a:xfrm>
            <a:prstGeom prst="rect">
              <a:avLst/>
            </a:prstGeom>
            <a:solidFill>
              <a:srgbClr val="F66D6A"/>
            </a:solidFill>
            <a:ln>
              <a:noFill/>
            </a:ln>
            <a:scene3d>
              <a:camera prst="orthographicFront"/>
              <a:lightRig rig="threePt" dir="t"/>
            </a:scene3d>
            <a:sp3d>
              <a:bevelT h="25400"/>
            </a:sp3d>
          </p:spPr>
          <p:style>
            <a:lnRef idx="2">
              <a:schemeClr val="accent1">
                <a:shade val="50000"/>
              </a:schemeClr>
            </a:lnRef>
            <a:fillRef idx="1">
              <a:schemeClr val="accent1"/>
            </a:fillRef>
            <a:effectRef idx="0">
              <a:schemeClr val="accent1"/>
            </a:effectRef>
            <a:fontRef idx="minor">
              <a:schemeClr val="lt1"/>
            </a:fontRef>
          </p:style>
          <p:txBody>
            <a:bodyPr lIns="96817" tIns="48408" rIns="96817" bIns="48408" rtlCol="0" anchor="ctr"/>
            <a:lstStyle/>
            <a:p>
              <a:pPr algn="ctr"/>
              <a:r>
                <a:rPr lang="ja-JP" altLang="en-US" sz="2500" dirty="0">
                  <a:ln w="0" cmpd="sng">
                    <a:solidFill>
                      <a:schemeClr val="bg1"/>
                    </a:solidFill>
                    <a:prstDash val="solid"/>
                  </a:ln>
                  <a:solidFill>
                    <a:schemeClr val="bg1"/>
                  </a:solidFill>
                  <a:effectLst>
                    <a:outerShdw blurRad="38100" dist="38100" dir="2700000" algn="tl">
                      <a:srgbClr val="000000">
                        <a:alpha val="43137"/>
                      </a:srgbClr>
                    </a:outerShdw>
                  </a:effectLst>
                  <a:latin typeface="HG創英角ｺﾞｼｯｸUB" panose="020B0909000000000000" pitchFamily="49" charset="-128"/>
                  <a:ea typeface="HG創英角ｺﾞｼｯｸUB" panose="020B0909000000000000" pitchFamily="49" charset="-128"/>
                </a:rPr>
                <a:t>１</a:t>
              </a:r>
            </a:p>
          </p:txBody>
        </p:sp>
      </p:grpSp>
      <p:sp>
        <p:nvSpPr>
          <p:cNvPr id="17" name="Rectangle 29"/>
          <p:cNvSpPr>
            <a:spLocks noChangeArrowheads="1"/>
          </p:cNvSpPr>
          <p:nvPr/>
        </p:nvSpPr>
        <p:spPr bwMode="auto">
          <a:xfrm>
            <a:off x="340683" y="2846066"/>
            <a:ext cx="7010434" cy="3225253"/>
          </a:xfrm>
          <a:prstGeom prst="rect">
            <a:avLst/>
          </a:prstGeom>
          <a:solidFill>
            <a:schemeClr val="bg1"/>
          </a:solidFill>
          <a:ln w="19050">
            <a:solidFill>
              <a:srgbClr val="969696"/>
            </a:solidFill>
            <a:miter lim="800000"/>
            <a:headEnd/>
            <a:tailEnd/>
          </a:ln>
        </p:spPr>
        <p:txBody>
          <a:bodyPr wrap="none" lIns="99503" tIns="49752" rIns="99503" bIns="49752" anchor="ctr"/>
          <a:lstStyle/>
          <a:p>
            <a:pPr algn="l"/>
            <a:endParaRPr lang="ja-JP" altLang="ja-JP">
              <a:effectLst/>
              <a:ea typeface="ＭＳ Ｐゴシック" charset="-128"/>
            </a:endParaRPr>
          </a:p>
        </p:txBody>
      </p:sp>
      <p:sp>
        <p:nvSpPr>
          <p:cNvPr id="19" name="AutoShape 73"/>
          <p:cNvSpPr>
            <a:spLocks noChangeArrowheads="1"/>
          </p:cNvSpPr>
          <p:nvPr/>
        </p:nvSpPr>
        <p:spPr bwMode="auto">
          <a:xfrm>
            <a:off x="1471812" y="3576808"/>
            <a:ext cx="794937" cy="1353366"/>
          </a:xfrm>
          <a:prstGeom prst="downArrow">
            <a:avLst>
              <a:gd name="adj1" fmla="val 49778"/>
              <a:gd name="adj2" fmla="val 26654"/>
            </a:avLst>
          </a:prstGeom>
          <a:solidFill>
            <a:srgbClr val="33CCCC">
              <a:alpha val="80000"/>
            </a:srgbClr>
          </a:solidFill>
          <a:ln w="9525">
            <a:noFill/>
            <a:miter lim="800000"/>
            <a:headEnd/>
            <a:tailEnd/>
          </a:ln>
        </p:spPr>
        <p:txBody>
          <a:bodyPr vert="eaVert" wrap="none" lIns="99503" tIns="49752" rIns="99503" bIns="49752" anchor="ctr"/>
          <a:lstStyle/>
          <a:p>
            <a:endParaRPr lang="ja-JP" altLang="en-US" sz="1500">
              <a:latin typeface="HG丸ｺﾞｼｯｸM-PRO" pitchFamily="50" charset="-128"/>
              <a:ea typeface="HG丸ｺﾞｼｯｸM-PRO" pitchFamily="50" charset="-128"/>
            </a:endParaRPr>
          </a:p>
        </p:txBody>
      </p:sp>
      <p:sp>
        <p:nvSpPr>
          <p:cNvPr id="18" name="AutoShape 15"/>
          <p:cNvSpPr>
            <a:spLocks noChangeArrowheads="1"/>
          </p:cNvSpPr>
          <p:nvPr/>
        </p:nvSpPr>
        <p:spPr bwMode="auto">
          <a:xfrm>
            <a:off x="3510309" y="2913087"/>
            <a:ext cx="3379500" cy="393258"/>
          </a:xfrm>
          <a:prstGeom prst="roundRect">
            <a:avLst>
              <a:gd name="adj" fmla="val 16667"/>
            </a:avLst>
          </a:prstGeom>
          <a:noFill/>
          <a:ln w="19050">
            <a:noFill/>
            <a:round/>
            <a:headEnd/>
            <a:tailEnd/>
          </a:ln>
          <a:effectLst/>
        </p:spPr>
        <p:txBody>
          <a:bodyPr wrap="none" lIns="99503" tIns="49752" rIns="99503" bIns="49752" anchor="ctr"/>
          <a:lstStyle/>
          <a:p>
            <a:pPr>
              <a:defRPr/>
            </a:pPr>
            <a:r>
              <a:rPr lang="ja-JP" altLang="en-US" dirty="0" smtClean="0">
                <a:effectLst/>
                <a:ea typeface="HGS創英角ﾎﾟｯﾌﾟ体" pitchFamily="50" charset="-128"/>
              </a:rPr>
              <a:t>～認定までの流れ～</a:t>
            </a:r>
            <a:endParaRPr lang="ja-JP" altLang="en-US" dirty="0">
              <a:effectLst/>
              <a:ea typeface="HGS創英角ﾎﾟｯﾌﾟ体" pitchFamily="50" charset="-128"/>
            </a:endParaRPr>
          </a:p>
        </p:txBody>
      </p:sp>
      <p:sp>
        <p:nvSpPr>
          <p:cNvPr id="20" name="Text Box 79"/>
          <p:cNvSpPr txBox="1">
            <a:spLocks noChangeArrowheads="1"/>
          </p:cNvSpPr>
          <p:nvPr/>
        </p:nvSpPr>
        <p:spPr bwMode="auto">
          <a:xfrm>
            <a:off x="493339" y="3016831"/>
            <a:ext cx="2751882" cy="554516"/>
          </a:xfrm>
          <a:prstGeom prst="rect">
            <a:avLst/>
          </a:prstGeom>
          <a:solidFill>
            <a:srgbClr val="00B0F0">
              <a:alpha val="20000"/>
            </a:srgbClr>
          </a:solidFill>
          <a:ln w="9525">
            <a:solidFill>
              <a:srgbClr val="00B0F0"/>
            </a:solidFill>
            <a:miter lim="800000"/>
            <a:headEnd/>
            <a:tailEnd/>
          </a:ln>
        </p:spPr>
        <p:txBody>
          <a:bodyPr wrap="none" lIns="99490" tIns="49745" rIns="99490" bIns="49745" anchor="ctr"/>
          <a:lstStyle/>
          <a:p>
            <a:pPr marL="95011" indent="-95011">
              <a:spcBef>
                <a:spcPct val="0"/>
              </a:spcBef>
            </a:pPr>
            <a:r>
              <a:rPr lang="ja-JP" altLang="en-US" sz="1500" dirty="0" smtClean="0">
                <a:latin typeface="HG丸ｺﾞｼｯｸM-PRO" pitchFamily="50" charset="-128"/>
                <a:ea typeface="HG丸ｺﾞｼｯｸM-PRO" pitchFamily="50" charset="-128"/>
              </a:rPr>
              <a:t>「</a:t>
            </a:r>
            <a:r>
              <a:rPr lang="ja-JP" altLang="en-US" sz="1500" dirty="0">
                <a:latin typeface="HG丸ｺﾞｼｯｸM-PRO" pitchFamily="50" charset="-128"/>
                <a:ea typeface="HG丸ｺﾞｼｯｸM-PRO" pitchFamily="50" charset="-128"/>
              </a:rPr>
              <a:t>農業経営改善計画</a:t>
            </a:r>
            <a:r>
              <a:rPr lang="ja-JP" altLang="en-US" sz="1500" dirty="0" smtClean="0">
                <a:latin typeface="HG丸ｺﾞｼｯｸM-PRO" pitchFamily="50" charset="-128"/>
                <a:ea typeface="HG丸ｺﾞｼｯｸM-PRO" pitchFamily="50" charset="-128"/>
              </a:rPr>
              <a:t>」又は</a:t>
            </a:r>
            <a:endParaRPr lang="en-US" altLang="ja-JP" sz="1500" dirty="0" smtClean="0">
              <a:latin typeface="HG丸ｺﾞｼｯｸM-PRO" pitchFamily="50" charset="-128"/>
              <a:ea typeface="HG丸ｺﾞｼｯｸM-PRO" pitchFamily="50" charset="-128"/>
            </a:endParaRPr>
          </a:p>
          <a:p>
            <a:pPr marL="95011" indent="-95011">
              <a:spcBef>
                <a:spcPct val="0"/>
              </a:spcBef>
            </a:pPr>
            <a:r>
              <a:rPr lang="zh-TW" altLang="en-US" sz="1500" dirty="0">
                <a:latin typeface="HG丸ｺﾞｼｯｸM-PRO" pitchFamily="50" charset="-128"/>
                <a:ea typeface="HG丸ｺﾞｼｯｸM-PRO" pitchFamily="50" charset="-128"/>
              </a:rPr>
              <a:t>「青年等就農計画」</a:t>
            </a:r>
            <a:r>
              <a:rPr lang="ja-JP" altLang="en-US" sz="1500" dirty="0" smtClean="0">
                <a:latin typeface="HG丸ｺﾞｼｯｸM-PRO" pitchFamily="50" charset="-128"/>
                <a:ea typeface="HG丸ｺﾞｼｯｸM-PRO" pitchFamily="50" charset="-128"/>
              </a:rPr>
              <a:t>を</a:t>
            </a:r>
            <a:r>
              <a:rPr lang="ja-JP" altLang="en-US" sz="1500" dirty="0">
                <a:latin typeface="HG丸ｺﾞｼｯｸM-PRO" pitchFamily="50" charset="-128"/>
                <a:ea typeface="HG丸ｺﾞｼｯｸM-PRO" pitchFamily="50" charset="-128"/>
              </a:rPr>
              <a:t>作成</a:t>
            </a:r>
          </a:p>
        </p:txBody>
      </p:sp>
      <p:sp>
        <p:nvSpPr>
          <p:cNvPr id="24" name="Text Box 74"/>
          <p:cNvSpPr txBox="1">
            <a:spLocks noChangeArrowheads="1"/>
          </p:cNvSpPr>
          <p:nvPr/>
        </p:nvSpPr>
        <p:spPr bwMode="auto">
          <a:xfrm>
            <a:off x="1121025" y="3730181"/>
            <a:ext cx="1496510" cy="331344"/>
          </a:xfrm>
          <a:prstGeom prst="rect">
            <a:avLst/>
          </a:prstGeom>
          <a:solidFill>
            <a:schemeClr val="bg1"/>
          </a:solidFill>
          <a:ln w="9525">
            <a:solidFill>
              <a:schemeClr val="tx1"/>
            </a:solidFill>
            <a:miter lim="800000"/>
            <a:headEnd/>
            <a:tailEnd/>
          </a:ln>
        </p:spPr>
        <p:txBody>
          <a:bodyPr wrap="square" lIns="99490" tIns="49745" rIns="99490" bIns="49745">
            <a:spAutoFit/>
          </a:bodyPr>
          <a:lstStyle/>
          <a:p>
            <a:pPr algn="ctr">
              <a:spcBef>
                <a:spcPct val="0"/>
              </a:spcBef>
            </a:pPr>
            <a:r>
              <a:rPr lang="ja-JP" altLang="en-US" sz="1500" dirty="0">
                <a:latin typeface="HG丸ｺﾞｼｯｸM-PRO" pitchFamily="50" charset="-128"/>
                <a:ea typeface="HG丸ｺﾞｼｯｸM-PRO" pitchFamily="50" charset="-128"/>
              </a:rPr>
              <a:t> 市町村へ申請</a:t>
            </a:r>
          </a:p>
        </p:txBody>
      </p:sp>
      <p:sp>
        <p:nvSpPr>
          <p:cNvPr id="28" name="円/楕円 27"/>
          <p:cNvSpPr/>
          <p:nvPr/>
        </p:nvSpPr>
        <p:spPr>
          <a:xfrm>
            <a:off x="1042261" y="4239267"/>
            <a:ext cx="1654039" cy="390020"/>
          </a:xfrm>
          <a:prstGeom prst="ellipse">
            <a:avLst/>
          </a:prstGeom>
          <a:solidFill>
            <a:srgbClr val="FFCCCC"/>
          </a:solidFill>
          <a:ln>
            <a:solidFill>
              <a:srgbClr val="FE5C77"/>
            </a:solidFill>
          </a:ln>
        </p:spPr>
        <p:style>
          <a:lnRef idx="2">
            <a:schemeClr val="accent3"/>
          </a:lnRef>
          <a:fillRef idx="1">
            <a:schemeClr val="lt1"/>
          </a:fillRef>
          <a:effectRef idx="0">
            <a:schemeClr val="accent3"/>
          </a:effectRef>
          <a:fontRef idx="minor">
            <a:schemeClr val="dk1"/>
          </a:fontRef>
        </p:style>
        <p:txBody>
          <a:bodyPr wrap="none" lIns="99503" tIns="49752" rIns="99503" bIns="49752" rtlCol="0" anchor="ctr"/>
          <a:lstStyle/>
          <a:p>
            <a:pPr algn="ctr"/>
            <a:r>
              <a:rPr lang="ja-JP" altLang="en-US" sz="1500" i="1" dirty="0">
                <a:solidFill>
                  <a:schemeClr val="tx1"/>
                </a:solidFill>
                <a:latin typeface="HG丸ｺﾞｼｯｸM-PRO" pitchFamily="50" charset="-128"/>
                <a:ea typeface="HG丸ｺﾞｼｯｸM-PRO" pitchFamily="50" charset="-128"/>
              </a:rPr>
              <a:t>市町村が認定</a:t>
            </a:r>
          </a:p>
        </p:txBody>
      </p:sp>
      <p:sp>
        <p:nvSpPr>
          <p:cNvPr id="23" name="AutoShape 17"/>
          <p:cNvSpPr>
            <a:spLocks noChangeArrowheads="1"/>
          </p:cNvSpPr>
          <p:nvPr/>
        </p:nvSpPr>
        <p:spPr bwMode="auto">
          <a:xfrm>
            <a:off x="963499" y="4930173"/>
            <a:ext cx="1732802" cy="439314"/>
          </a:xfrm>
          <a:prstGeom prst="bevel">
            <a:avLst>
              <a:gd name="adj" fmla="val 12500"/>
            </a:avLst>
          </a:prstGeom>
          <a:solidFill>
            <a:srgbClr val="3366FF">
              <a:alpha val="69804"/>
            </a:srgbClr>
          </a:solidFill>
          <a:ln w="9525">
            <a:solidFill>
              <a:schemeClr val="tx1"/>
            </a:solidFill>
            <a:miter lim="800000"/>
            <a:headEnd/>
            <a:tailEnd/>
          </a:ln>
          <a:effectLst/>
        </p:spPr>
        <p:txBody>
          <a:bodyPr wrap="none" lIns="99503" tIns="49752" rIns="99503" bIns="49752" anchor="ctr"/>
          <a:lstStyle/>
          <a:p>
            <a:pPr algn="ctr">
              <a:spcBef>
                <a:spcPct val="0"/>
              </a:spcBef>
            </a:pPr>
            <a:r>
              <a:rPr lang="ja-JP" altLang="en-US" sz="1500" b="1" dirty="0">
                <a:solidFill>
                  <a:schemeClr val="bg1"/>
                </a:solidFill>
                <a:latin typeface="HG丸ｺﾞｼｯｸM-PRO" pitchFamily="50" charset="-128"/>
                <a:ea typeface="HG丸ｺﾞｼｯｸM-PRO" pitchFamily="50" charset="-128"/>
              </a:rPr>
              <a:t>認定農業者</a:t>
            </a:r>
          </a:p>
        </p:txBody>
      </p:sp>
      <p:sp>
        <p:nvSpPr>
          <p:cNvPr id="5" name="左中かっこ 4"/>
          <p:cNvSpPr/>
          <p:nvPr/>
        </p:nvSpPr>
        <p:spPr bwMode="auto">
          <a:xfrm>
            <a:off x="-7167050" y="3781486"/>
            <a:ext cx="396961" cy="868878"/>
          </a:xfrm>
          <a:prstGeom prst="leftBrace">
            <a:avLst>
              <a:gd name="adj1" fmla="val 8278"/>
              <a:gd name="adj2" fmla="val 14195"/>
            </a:avLst>
          </a:prstGeom>
          <a:noFill/>
          <a:ln w="9525" cap="flat" cmpd="sng" algn="ctr">
            <a:solidFill>
              <a:schemeClr val="tx1"/>
            </a:solidFill>
            <a:prstDash val="solid"/>
            <a:round/>
            <a:headEnd type="none" w="med" len="med"/>
            <a:tailEnd type="none" w="med" len="med"/>
          </a:ln>
          <a:effectLst/>
        </p:spPr>
        <p:txBody>
          <a:bodyPr vert="horz" wrap="none" lIns="99503" tIns="49752" rIns="99503" bIns="49752" numCol="1" rtlCol="0" anchor="ctr" anchorCtr="0" compatLnSpc="1">
            <a:prstTxWarp prst="textNoShape">
              <a:avLst/>
            </a:prstTxWarp>
          </a:bodyPr>
          <a:lstStyle/>
          <a:p>
            <a:pPr algn="ctr" defTabSz="995026" fontAlgn="base">
              <a:spcBef>
                <a:spcPct val="0"/>
              </a:spcBef>
              <a:spcAft>
                <a:spcPct val="0"/>
              </a:spcAft>
            </a:pPr>
            <a:endParaRPr lang="ja-JP" altLang="en-US" sz="2000">
              <a:effectLst>
                <a:outerShdw blurRad="38100" dist="38100" dir="2700000" algn="tl">
                  <a:srgbClr val="000000">
                    <a:alpha val="43137"/>
                  </a:srgbClr>
                </a:outerShdw>
              </a:effectLst>
              <a:latin typeface="Arial" charset="0"/>
              <a:ea typeface="ＭＳ 明朝" pitchFamily="17" charset="-128"/>
            </a:endParaRPr>
          </a:p>
        </p:txBody>
      </p:sp>
      <p:sp>
        <p:nvSpPr>
          <p:cNvPr id="32" name="Rectangle 30"/>
          <p:cNvSpPr>
            <a:spLocks noChangeArrowheads="1"/>
          </p:cNvSpPr>
          <p:nvPr/>
        </p:nvSpPr>
        <p:spPr bwMode="auto">
          <a:xfrm>
            <a:off x="4514127" y="3359753"/>
            <a:ext cx="2385266" cy="1369937"/>
          </a:xfrm>
          <a:prstGeom prst="wedgeRoundRectCallout">
            <a:avLst>
              <a:gd name="adj1" fmla="val -68410"/>
              <a:gd name="adj2" fmla="val 35101"/>
              <a:gd name="adj3" fmla="val 16667"/>
            </a:avLst>
          </a:prstGeom>
          <a:noFill/>
          <a:ln w="9525" algn="ctr">
            <a:solidFill>
              <a:srgbClr val="0070C0"/>
            </a:solidFill>
            <a:miter lim="800000"/>
            <a:headEnd/>
            <a:tailEnd/>
          </a:ln>
          <a:effectLst/>
        </p:spPr>
        <p:txBody>
          <a:bodyPr wrap="square" lIns="99503" tIns="49752" rIns="99503" bIns="49752" anchor="ctr" anchorCtr="0">
            <a:noAutofit/>
          </a:bodyPr>
          <a:lstStyle/>
          <a:p>
            <a:pPr marL="196932" indent="-196932"/>
            <a:r>
              <a:rPr lang="ja-JP" altLang="en-US" sz="1300" dirty="0">
                <a:solidFill>
                  <a:srgbClr val="000000"/>
                </a:solidFill>
                <a:latin typeface="HG丸ｺﾞｼｯｸM-PRO" pitchFamily="50" charset="-128"/>
                <a:ea typeface="HG丸ｺﾞｼｯｸM-PRO" pitchFamily="50" charset="-128"/>
              </a:rPr>
              <a:t>　</a:t>
            </a:r>
            <a:r>
              <a:rPr lang="ja-JP" altLang="en-US" sz="1400" dirty="0">
                <a:latin typeface="HG丸ｺﾞｼｯｸM-PRO" panose="020F0600000000000000" pitchFamily="50" charset="-128"/>
                <a:ea typeface="HG丸ｺﾞｼｯｸM-PRO" panose="020F0600000000000000" pitchFamily="50" charset="-128"/>
              </a:rPr>
              <a:t> 　</a:t>
            </a:r>
            <a:endParaRPr lang="en-US" altLang="ja-JP" sz="1300" dirty="0">
              <a:solidFill>
                <a:srgbClr val="000000"/>
              </a:solidFill>
              <a:latin typeface="HG丸ｺﾞｼｯｸM-PRO" pitchFamily="50" charset="-128"/>
              <a:ea typeface="HG丸ｺﾞｼｯｸM-PRO" pitchFamily="50" charset="-128"/>
            </a:endParaRPr>
          </a:p>
        </p:txBody>
      </p:sp>
      <p:pic>
        <p:nvPicPr>
          <p:cNvPr id="2" name="図 1"/>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980924" y="4178481"/>
            <a:ext cx="1022576" cy="1687746"/>
          </a:xfrm>
          <a:prstGeom prst="rect">
            <a:avLst/>
          </a:prstGeom>
        </p:spPr>
      </p:pic>
      <p:sp>
        <p:nvSpPr>
          <p:cNvPr id="43" name="Rectangle 30"/>
          <p:cNvSpPr>
            <a:spLocks noChangeArrowheads="1"/>
          </p:cNvSpPr>
          <p:nvPr/>
        </p:nvSpPr>
        <p:spPr bwMode="auto">
          <a:xfrm>
            <a:off x="-6745888" y="4173322"/>
            <a:ext cx="4107843" cy="731426"/>
          </a:xfrm>
          <a:prstGeom prst="rect">
            <a:avLst/>
          </a:prstGeom>
          <a:noFill/>
          <a:ln w="9525" algn="ctr">
            <a:noFill/>
            <a:miter lim="800000"/>
            <a:headEnd/>
            <a:tailEnd/>
          </a:ln>
          <a:effectLst/>
        </p:spPr>
        <p:txBody>
          <a:bodyPr wrap="none" lIns="99503" tIns="49752" rIns="99503" bIns="49752">
            <a:noAutofit/>
          </a:bodyPr>
          <a:lstStyle/>
          <a:p>
            <a:r>
              <a:rPr lang="ja-JP" altLang="en-US" sz="1300" dirty="0">
                <a:solidFill>
                  <a:srgbClr val="000000"/>
                </a:solidFill>
                <a:latin typeface="HG丸ｺﾞｼｯｸM-PRO" pitchFamily="50" charset="-128"/>
                <a:ea typeface="HG丸ｺﾞｼｯｸM-PRO" pitchFamily="50" charset="-128"/>
              </a:rPr>
              <a:t>　自ら経営改善に取り組むやる気のある方であれば、</a:t>
            </a:r>
            <a:endParaRPr lang="en-US" altLang="ja-JP" sz="1300" dirty="0">
              <a:solidFill>
                <a:srgbClr val="000000"/>
              </a:solidFill>
              <a:latin typeface="HG丸ｺﾞｼｯｸM-PRO" pitchFamily="50" charset="-128"/>
              <a:ea typeface="HG丸ｺﾞｼｯｸM-PRO" pitchFamily="50" charset="-128"/>
            </a:endParaRPr>
          </a:p>
          <a:p>
            <a:r>
              <a:rPr lang="ja-JP" altLang="en-US" sz="1300" dirty="0">
                <a:solidFill>
                  <a:srgbClr val="000000"/>
                </a:solidFill>
                <a:latin typeface="HG丸ｺﾞｼｯｸM-PRO" pitchFamily="50" charset="-128"/>
                <a:ea typeface="HG丸ｺﾞｼｯｸM-PRO" pitchFamily="50" charset="-128"/>
              </a:rPr>
              <a:t>年齢や経営</a:t>
            </a:r>
            <a:r>
              <a:rPr lang="ja-JP" altLang="en-US" sz="1300" dirty="0" smtClean="0">
                <a:solidFill>
                  <a:srgbClr val="000000"/>
                </a:solidFill>
                <a:latin typeface="HG丸ｺﾞｼｯｸM-PRO" pitchFamily="50" charset="-128"/>
                <a:ea typeface="HG丸ｺﾞｼｯｸM-PRO" pitchFamily="50" charset="-128"/>
              </a:rPr>
              <a:t>規模を</a:t>
            </a:r>
            <a:r>
              <a:rPr lang="ja-JP" altLang="en-US" sz="1300" dirty="0">
                <a:solidFill>
                  <a:srgbClr val="000000"/>
                </a:solidFill>
                <a:latin typeface="HG丸ｺﾞｼｯｸM-PRO" pitchFamily="50" charset="-128"/>
                <a:ea typeface="HG丸ｺﾞｼｯｸM-PRO" pitchFamily="50" charset="-128"/>
              </a:rPr>
              <a:t>問わず、認定を受けること</a:t>
            </a:r>
            <a:r>
              <a:rPr lang="ja-JP" altLang="en-US" sz="1300" dirty="0" smtClean="0">
                <a:solidFill>
                  <a:srgbClr val="000000"/>
                </a:solidFill>
                <a:latin typeface="HG丸ｺﾞｼｯｸM-PRO" pitchFamily="50" charset="-128"/>
                <a:ea typeface="HG丸ｺﾞｼｯｸM-PRO" pitchFamily="50" charset="-128"/>
              </a:rPr>
              <a:t>ができ</a:t>
            </a:r>
            <a:endParaRPr lang="en-US" altLang="ja-JP" sz="1300" dirty="0" smtClean="0">
              <a:solidFill>
                <a:srgbClr val="000000"/>
              </a:solidFill>
              <a:latin typeface="HG丸ｺﾞｼｯｸM-PRO" pitchFamily="50" charset="-128"/>
              <a:ea typeface="HG丸ｺﾞｼｯｸM-PRO" pitchFamily="50" charset="-128"/>
            </a:endParaRPr>
          </a:p>
          <a:p>
            <a:r>
              <a:rPr lang="ja-JP" altLang="en-US" sz="1300" dirty="0" smtClean="0">
                <a:solidFill>
                  <a:srgbClr val="000000"/>
                </a:solidFill>
                <a:latin typeface="HG丸ｺﾞｼｯｸM-PRO" pitchFamily="50" charset="-128"/>
                <a:ea typeface="HG丸ｺﾞｼｯｸM-PRO" pitchFamily="50" charset="-128"/>
              </a:rPr>
              <a:t>ます</a:t>
            </a:r>
            <a:r>
              <a:rPr lang="ja-JP" altLang="en-US" sz="1300" dirty="0">
                <a:solidFill>
                  <a:srgbClr val="000000"/>
                </a:solidFill>
                <a:latin typeface="HG丸ｺﾞｼｯｸM-PRO" pitchFamily="50" charset="-128"/>
                <a:ea typeface="HG丸ｺﾞｼｯｸM-PRO" pitchFamily="50" charset="-128"/>
              </a:rPr>
              <a:t>。</a:t>
            </a:r>
          </a:p>
        </p:txBody>
      </p:sp>
      <p:sp>
        <p:nvSpPr>
          <p:cNvPr id="44" name="Rectangle 30"/>
          <p:cNvSpPr>
            <a:spLocks noChangeArrowheads="1"/>
          </p:cNvSpPr>
          <p:nvPr/>
        </p:nvSpPr>
        <p:spPr bwMode="auto">
          <a:xfrm>
            <a:off x="4514127" y="3366412"/>
            <a:ext cx="2522072" cy="1363279"/>
          </a:xfrm>
          <a:prstGeom prst="rect">
            <a:avLst/>
          </a:prstGeom>
          <a:noFill/>
          <a:ln w="9525" algn="ctr">
            <a:noFill/>
            <a:miter lim="800000"/>
            <a:headEnd/>
            <a:tailEnd/>
          </a:ln>
          <a:effectLst/>
        </p:spPr>
        <p:txBody>
          <a:bodyPr wrap="none" lIns="99503" tIns="49752" rIns="99503" bIns="49752" anchor="ctr" anchorCtr="0">
            <a:noAutofit/>
          </a:bodyPr>
          <a:lstStyle/>
          <a:p>
            <a:r>
              <a:rPr lang="ja-JP" altLang="en-US" sz="1200" dirty="0">
                <a:latin typeface="HG丸ｺﾞｼｯｸM-PRO" panose="020F0600000000000000" pitchFamily="50" charset="-128"/>
                <a:ea typeface="HG丸ｺﾞｼｯｸM-PRO" panose="020F0600000000000000" pitchFamily="50" charset="-128"/>
              </a:rPr>
              <a:t>「農業経営改善計画</a:t>
            </a:r>
            <a:r>
              <a:rPr lang="ja-JP" altLang="en-US" sz="1200" dirty="0" smtClean="0">
                <a:latin typeface="HG丸ｺﾞｼｯｸM-PRO" panose="020F0600000000000000" pitchFamily="50" charset="-128"/>
                <a:ea typeface="HG丸ｺﾞｼｯｸM-PRO" panose="020F0600000000000000" pitchFamily="50" charset="-128"/>
              </a:rPr>
              <a:t>」又は</a:t>
            </a:r>
            <a:r>
              <a:rPr lang="zh-TW" altLang="en-US" sz="1200" dirty="0" smtClean="0">
                <a:latin typeface="HG丸ｺﾞｼｯｸM-PRO" panose="020F0600000000000000" pitchFamily="50" charset="-128"/>
                <a:ea typeface="HG丸ｺﾞｼｯｸM-PRO" panose="020F0600000000000000" pitchFamily="50" charset="-128"/>
              </a:rPr>
              <a:t>「青</a:t>
            </a:r>
            <a:endParaRPr lang="en-US" altLang="zh-TW" sz="1200" dirty="0" smtClean="0">
              <a:latin typeface="HG丸ｺﾞｼｯｸM-PRO" panose="020F0600000000000000" pitchFamily="50" charset="-128"/>
              <a:ea typeface="HG丸ｺﾞｼｯｸM-PRO" panose="020F0600000000000000" pitchFamily="50" charset="-128"/>
            </a:endParaRPr>
          </a:p>
          <a:p>
            <a:r>
              <a:rPr lang="zh-TW" altLang="en-US" sz="1200" dirty="0" smtClean="0">
                <a:latin typeface="HG丸ｺﾞｼｯｸM-PRO" panose="020F0600000000000000" pitchFamily="50" charset="-128"/>
                <a:ea typeface="HG丸ｺﾞｼｯｸM-PRO" panose="020F0600000000000000" pitchFamily="50" charset="-128"/>
              </a:rPr>
              <a:t>年等就農</a:t>
            </a:r>
            <a:r>
              <a:rPr lang="zh-TW" altLang="en-US" sz="1200" dirty="0">
                <a:latin typeface="HG丸ｺﾞｼｯｸM-PRO" panose="020F0600000000000000" pitchFamily="50" charset="-128"/>
                <a:ea typeface="HG丸ｺﾞｼｯｸM-PRO" panose="020F0600000000000000" pitchFamily="50" charset="-128"/>
              </a:rPr>
              <a:t>計画」</a:t>
            </a:r>
            <a:r>
              <a:rPr lang="ja-JP" altLang="en-US" sz="1200" dirty="0" smtClean="0">
                <a:latin typeface="HG丸ｺﾞｼｯｸM-PRO" panose="020F0600000000000000" pitchFamily="50" charset="-128"/>
                <a:ea typeface="HG丸ｺﾞｼｯｸM-PRO" panose="020F0600000000000000" pitchFamily="50" charset="-128"/>
              </a:rPr>
              <a:t>の</a:t>
            </a:r>
            <a:r>
              <a:rPr lang="ja-JP" altLang="en-US" sz="1200" dirty="0">
                <a:latin typeface="HG丸ｺﾞｼｯｸM-PRO" panose="020F0600000000000000" pitchFamily="50" charset="-128"/>
                <a:ea typeface="HG丸ｺﾞｼｯｸM-PRO" panose="020F0600000000000000" pitchFamily="50" charset="-128"/>
              </a:rPr>
              <a:t>書き方、</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経営内容の分析などは、市町村、</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農協、普及指導センター等が</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サポートしてくれるよ！</a:t>
            </a:r>
            <a:endParaRPr lang="en-US" altLang="ja-JP" sz="1200" dirty="0">
              <a:solidFill>
                <a:srgbClr val="000000"/>
              </a:solidFill>
              <a:latin typeface="HG丸ｺﾞｼｯｸM-PRO" pitchFamily="50" charset="-128"/>
              <a:ea typeface="HG丸ｺﾞｼｯｸM-PRO" pitchFamily="50" charset="-128"/>
            </a:endParaRPr>
          </a:p>
        </p:txBody>
      </p:sp>
      <p:sp>
        <p:nvSpPr>
          <p:cNvPr id="47" name="Rectangle 30"/>
          <p:cNvSpPr>
            <a:spLocks noChangeArrowheads="1"/>
          </p:cNvSpPr>
          <p:nvPr/>
        </p:nvSpPr>
        <p:spPr bwMode="auto">
          <a:xfrm>
            <a:off x="4550683" y="4843287"/>
            <a:ext cx="2348710" cy="837319"/>
          </a:xfrm>
          <a:prstGeom prst="wedgeRoundRectCallout">
            <a:avLst>
              <a:gd name="adj1" fmla="val -61524"/>
              <a:gd name="adj2" fmla="val -48074"/>
              <a:gd name="adj3" fmla="val 16667"/>
            </a:avLst>
          </a:prstGeom>
          <a:noFill/>
          <a:ln w="9525" algn="ctr">
            <a:solidFill>
              <a:srgbClr val="0070C0"/>
            </a:solidFill>
            <a:miter lim="800000"/>
            <a:headEnd/>
            <a:tailEnd/>
          </a:ln>
          <a:effectLst/>
        </p:spPr>
        <p:txBody>
          <a:bodyPr wrap="square" lIns="99503" tIns="49752" rIns="99503" bIns="49752" anchor="ctr" anchorCtr="0">
            <a:noAutofit/>
          </a:bodyPr>
          <a:lstStyle/>
          <a:p>
            <a:pPr marL="196932" indent="-196932"/>
            <a:r>
              <a:rPr lang="ja-JP" altLang="en-US" sz="1300" dirty="0">
                <a:solidFill>
                  <a:srgbClr val="000000"/>
                </a:solidFill>
                <a:latin typeface="HG丸ｺﾞｼｯｸM-PRO" pitchFamily="50" charset="-128"/>
                <a:ea typeface="HG丸ｺﾞｼｯｸM-PRO" pitchFamily="50" charset="-128"/>
              </a:rPr>
              <a:t>　</a:t>
            </a:r>
            <a:r>
              <a:rPr lang="ja-JP" altLang="en-US" sz="1400" dirty="0">
                <a:latin typeface="HG丸ｺﾞｼｯｸM-PRO" panose="020F0600000000000000" pitchFamily="50" charset="-128"/>
                <a:ea typeface="HG丸ｺﾞｼｯｸM-PRO" panose="020F0600000000000000" pitchFamily="50" charset="-128"/>
              </a:rPr>
              <a:t> 　</a:t>
            </a:r>
            <a:endParaRPr lang="en-US" altLang="ja-JP" sz="1300" dirty="0">
              <a:solidFill>
                <a:srgbClr val="000000"/>
              </a:solidFill>
              <a:latin typeface="HG丸ｺﾞｼｯｸM-PRO" pitchFamily="50" charset="-128"/>
              <a:ea typeface="HG丸ｺﾞｼｯｸM-PRO" pitchFamily="50" charset="-128"/>
            </a:endParaRPr>
          </a:p>
        </p:txBody>
      </p:sp>
      <p:sp>
        <p:nvSpPr>
          <p:cNvPr id="48" name="Rectangle 30"/>
          <p:cNvSpPr>
            <a:spLocks noChangeArrowheads="1"/>
          </p:cNvSpPr>
          <p:nvPr/>
        </p:nvSpPr>
        <p:spPr bwMode="auto">
          <a:xfrm>
            <a:off x="4550683" y="4843287"/>
            <a:ext cx="2522072" cy="836359"/>
          </a:xfrm>
          <a:prstGeom prst="rect">
            <a:avLst/>
          </a:prstGeom>
          <a:noFill/>
          <a:ln w="9525" algn="ctr">
            <a:noFill/>
            <a:miter lim="800000"/>
            <a:headEnd/>
            <a:tailEnd/>
          </a:ln>
          <a:effectLst/>
        </p:spPr>
        <p:txBody>
          <a:bodyPr wrap="none" lIns="99503" tIns="49752" rIns="99503" bIns="49752" anchor="ctr" anchorCtr="0">
            <a:noAutofit/>
          </a:bodyPr>
          <a:lstStyle/>
          <a:p>
            <a:r>
              <a:rPr lang="ja-JP" altLang="en-US" sz="1200" dirty="0">
                <a:solidFill>
                  <a:srgbClr val="000000"/>
                </a:solidFill>
                <a:latin typeface="HG丸ｺﾞｼｯｸM-PRO" pitchFamily="50" charset="-128"/>
                <a:ea typeface="HG丸ｺﾞｼｯｸM-PRO" pitchFamily="50" charset="-128"/>
              </a:rPr>
              <a:t>農林水産省の</a:t>
            </a:r>
            <a:r>
              <a:rPr lang="en-US" altLang="ja-JP" sz="1200" dirty="0">
                <a:solidFill>
                  <a:srgbClr val="000000"/>
                </a:solidFill>
                <a:latin typeface="HG丸ｺﾞｼｯｸM-PRO" pitchFamily="50" charset="-128"/>
                <a:ea typeface="HG丸ｺﾞｼｯｸM-PRO" pitchFamily="50" charset="-128"/>
              </a:rPr>
              <a:t>HP</a:t>
            </a:r>
            <a:r>
              <a:rPr lang="ja-JP" altLang="en-US" sz="1200" dirty="0">
                <a:solidFill>
                  <a:srgbClr val="000000"/>
                </a:solidFill>
                <a:latin typeface="HG丸ｺﾞｼｯｸM-PRO" pitchFamily="50" charset="-128"/>
                <a:ea typeface="HG丸ｺﾞｼｯｸM-PRO" pitchFamily="50" charset="-128"/>
              </a:rPr>
              <a:t>から「農業経営</a:t>
            </a:r>
            <a:endParaRPr lang="en-US" altLang="ja-JP" sz="1200" dirty="0">
              <a:solidFill>
                <a:srgbClr val="000000"/>
              </a:solidFill>
              <a:latin typeface="HG丸ｺﾞｼｯｸM-PRO" pitchFamily="50" charset="-128"/>
              <a:ea typeface="HG丸ｺﾞｼｯｸM-PRO" pitchFamily="50" charset="-128"/>
            </a:endParaRPr>
          </a:p>
          <a:p>
            <a:r>
              <a:rPr lang="ja-JP" altLang="en-US" sz="1200" dirty="0">
                <a:solidFill>
                  <a:srgbClr val="000000"/>
                </a:solidFill>
                <a:latin typeface="HG丸ｺﾞｼｯｸM-PRO" pitchFamily="50" charset="-128"/>
                <a:ea typeface="HG丸ｺﾞｼｯｸM-PRO" pitchFamily="50" charset="-128"/>
              </a:rPr>
              <a:t>指標」を活用して、自分の経営</a:t>
            </a:r>
            <a:endParaRPr lang="en-US" altLang="ja-JP" sz="1200" dirty="0">
              <a:solidFill>
                <a:srgbClr val="000000"/>
              </a:solidFill>
              <a:latin typeface="HG丸ｺﾞｼｯｸM-PRO" pitchFamily="50" charset="-128"/>
              <a:ea typeface="HG丸ｺﾞｼｯｸM-PRO" pitchFamily="50" charset="-128"/>
            </a:endParaRPr>
          </a:p>
          <a:p>
            <a:r>
              <a:rPr lang="ja-JP" altLang="en-US" sz="1200" dirty="0">
                <a:solidFill>
                  <a:srgbClr val="000000"/>
                </a:solidFill>
                <a:latin typeface="HG丸ｺﾞｼｯｸM-PRO" pitchFamily="50" charset="-128"/>
                <a:ea typeface="HG丸ｺﾞｼｯｸM-PRO" pitchFamily="50" charset="-128"/>
              </a:rPr>
              <a:t>状況などが簡単に</a:t>
            </a:r>
            <a:endParaRPr lang="en-US" altLang="ja-JP" sz="1200" dirty="0">
              <a:solidFill>
                <a:srgbClr val="000000"/>
              </a:solidFill>
              <a:latin typeface="HG丸ｺﾞｼｯｸM-PRO" pitchFamily="50" charset="-128"/>
              <a:ea typeface="HG丸ｺﾞｼｯｸM-PRO" pitchFamily="50" charset="-128"/>
            </a:endParaRPr>
          </a:p>
          <a:p>
            <a:r>
              <a:rPr lang="ja-JP" altLang="en-US" sz="1200" dirty="0">
                <a:solidFill>
                  <a:srgbClr val="000000"/>
                </a:solidFill>
                <a:latin typeface="HG丸ｺﾞｼｯｸM-PRO" pitchFamily="50" charset="-128"/>
                <a:ea typeface="HG丸ｺﾞｼｯｸM-PRO" pitchFamily="50" charset="-128"/>
              </a:rPr>
              <a:t>チェックできるんだ。</a:t>
            </a:r>
            <a:endParaRPr lang="en-US" altLang="ja-JP" sz="1200" dirty="0">
              <a:solidFill>
                <a:srgbClr val="000000"/>
              </a:solidFill>
              <a:latin typeface="HG丸ｺﾞｼｯｸM-PRO" pitchFamily="50" charset="-128"/>
              <a:ea typeface="HG丸ｺﾞｼｯｸM-PRO" pitchFamily="50" charset="-128"/>
            </a:endParaRPr>
          </a:p>
        </p:txBody>
      </p:sp>
      <p:pic>
        <p:nvPicPr>
          <p:cNvPr id="68610" name="Picture 2" descr="C:\Users\TAKAFU~1\AppData\Local\Temp\notesFFF692\240730指標ロゴ.bm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12156" y="5331615"/>
            <a:ext cx="659394" cy="666050"/>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9321633" y="917675"/>
            <a:ext cx="7271775" cy="954107"/>
          </a:xfrm>
          <a:prstGeom prst="rect">
            <a:avLst/>
          </a:prstGeom>
          <a:noFill/>
        </p:spPr>
        <p:txBody>
          <a:bodyPr wrap="square" rtlCol="0">
            <a:spAutoFit/>
          </a:bodyPr>
          <a:lstStyle/>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dirty="0" smtClean="0">
                <a:latin typeface="ＭＳ ゴシック" panose="020B0609070205080204" pitchFamily="49" charset="-128"/>
                <a:ea typeface="ＭＳ ゴシック" panose="020B0609070205080204" pitchFamily="49" charset="-128"/>
              </a:rPr>
              <a:t>認定</a:t>
            </a:r>
            <a:r>
              <a:rPr lang="ja-JP" altLang="en-US" sz="1400" dirty="0">
                <a:latin typeface="ＭＳ ゴシック" panose="020B0609070205080204" pitchFamily="49" charset="-128"/>
                <a:ea typeface="ＭＳ ゴシック" panose="020B0609070205080204" pitchFamily="49" charset="-128"/>
              </a:rPr>
              <a:t>農業者になりたい方は、自らの農業の５年後の目標やその達成に向けた取組</a:t>
            </a:r>
            <a:r>
              <a:rPr lang="ja-JP" altLang="en-US" sz="1400" dirty="0" smtClean="0">
                <a:latin typeface="ＭＳ ゴシック" panose="020B0609070205080204" pitchFamily="49" charset="-128"/>
                <a:ea typeface="ＭＳ ゴシック" panose="020B0609070205080204" pitchFamily="49" charset="-128"/>
              </a:rPr>
              <a:t>等</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を</a:t>
            </a:r>
            <a:r>
              <a:rPr lang="ja-JP" altLang="en-US" sz="1400" dirty="0">
                <a:latin typeface="ＭＳ ゴシック" panose="020B0609070205080204" pitchFamily="49" charset="-128"/>
                <a:ea typeface="ＭＳ ゴシック" panose="020B0609070205080204" pitchFamily="49" charset="-128"/>
              </a:rPr>
              <a:t>内容とする「農業経営改善計画」を作成し、市町村に申請します。市町村は、</a:t>
            </a:r>
            <a:r>
              <a:rPr lang="ja-JP" altLang="en-US" sz="1400" dirty="0" smtClean="0">
                <a:latin typeface="ＭＳ ゴシック" panose="020B0609070205080204" pitchFamily="49" charset="-128"/>
                <a:ea typeface="ＭＳ ゴシック" panose="020B0609070205080204" pitchFamily="49" charset="-128"/>
              </a:rPr>
              <a:t>その</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計画</a:t>
            </a:r>
            <a:r>
              <a:rPr lang="ja-JP" altLang="en-US" sz="1400" dirty="0">
                <a:latin typeface="ＭＳ ゴシック" panose="020B0609070205080204" pitchFamily="49" charset="-128"/>
                <a:ea typeface="ＭＳ ゴシック" panose="020B0609070205080204" pitchFamily="49" charset="-128"/>
              </a:rPr>
              <a:t>の内容が、市町村の設定した</a:t>
            </a:r>
            <a:r>
              <a:rPr lang="ja-JP" altLang="en-US" sz="1400" dirty="0" smtClean="0">
                <a:latin typeface="ＭＳ ゴシック" panose="020B0609070205080204" pitchFamily="49" charset="-128"/>
                <a:ea typeface="ＭＳ ゴシック" panose="020B0609070205080204" pitchFamily="49" charset="-128"/>
              </a:rPr>
              <a:t>目標とすべき水準（</a:t>
            </a:r>
            <a:r>
              <a:rPr lang="ja-JP" altLang="en-US" sz="1400" dirty="0">
                <a:latin typeface="ＭＳ ゴシック" panose="020B0609070205080204" pitchFamily="49" charset="-128"/>
                <a:ea typeface="ＭＳ ゴシック" panose="020B0609070205080204" pitchFamily="49" charset="-128"/>
              </a:rPr>
              <a:t>基本構想）に照らして適切な</a:t>
            </a:r>
            <a:r>
              <a:rPr lang="ja-JP" altLang="en-US" sz="1400" dirty="0" err="1" smtClean="0">
                <a:latin typeface="ＭＳ ゴシック" panose="020B0609070205080204" pitchFamily="49" charset="-128"/>
                <a:ea typeface="ＭＳ ゴシック" panose="020B0609070205080204" pitchFamily="49" charset="-128"/>
              </a:rPr>
              <a:t>も</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ので</a:t>
            </a:r>
            <a:r>
              <a:rPr lang="ja-JP" altLang="en-US" sz="1400" dirty="0">
                <a:latin typeface="ＭＳ ゴシック" panose="020B0609070205080204" pitchFamily="49" charset="-128"/>
                <a:ea typeface="ＭＳ ゴシック" panose="020B0609070205080204" pitchFamily="49" charset="-128"/>
              </a:rPr>
              <a:t>あるか</a:t>
            </a:r>
            <a:r>
              <a:rPr lang="ja-JP" altLang="en-US" sz="1400" dirty="0" smtClean="0">
                <a:latin typeface="ＭＳ ゴシック" panose="020B0609070205080204" pitchFamily="49" charset="-128"/>
                <a:ea typeface="ＭＳ ゴシック" panose="020B0609070205080204" pitchFamily="49" charset="-128"/>
              </a:rPr>
              <a:t>等を</a:t>
            </a:r>
            <a:r>
              <a:rPr lang="ja-JP" altLang="en-US" sz="1400" dirty="0">
                <a:latin typeface="ＭＳ ゴシック" panose="020B0609070205080204" pitchFamily="49" charset="-128"/>
                <a:ea typeface="ＭＳ ゴシック" panose="020B0609070205080204" pitchFamily="49" charset="-128"/>
              </a:rPr>
              <a:t>審査し、認定します</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a:latin typeface="ＭＳ ゴシック" panose="020B0609070205080204" pitchFamily="49" charset="-128"/>
              <a:ea typeface="ＭＳ ゴシック" panose="020B0609070205080204" pitchFamily="49" charset="-128"/>
            </a:endParaRPr>
          </a:p>
        </p:txBody>
      </p:sp>
      <p:sp>
        <p:nvSpPr>
          <p:cNvPr id="49" name="テキスト ボックス 48"/>
          <p:cNvSpPr txBox="1"/>
          <p:nvPr/>
        </p:nvSpPr>
        <p:spPr>
          <a:xfrm>
            <a:off x="8006141" y="7885041"/>
            <a:ext cx="7280706" cy="954107"/>
          </a:xfrm>
          <a:prstGeom prst="rect">
            <a:avLst/>
          </a:prstGeom>
          <a:noFill/>
        </p:spPr>
        <p:txBody>
          <a:bodyPr wrap="square" rtlCol="0">
            <a:spAutoFit/>
          </a:bodyPr>
          <a:lstStyle/>
          <a:p>
            <a:pPr marL="196932" indent="-196932"/>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a:latin typeface="ＭＳ ゴシック" panose="020B0609070205080204" pitchFamily="49" charset="-128"/>
                <a:ea typeface="ＭＳ ゴシック" panose="020B0609070205080204" pitchFamily="49" charset="-128"/>
              </a:rPr>
              <a:t>新たに農業経営を営もうとする青年等の方は、経営を開始してから５年後の目標やその達成に向けた取組等を内容とする「青年等就農計画」を作成し、市町村に申請します。</a:t>
            </a:r>
            <a:r>
              <a:rPr lang="ja-JP" altLang="en-US" sz="1400" spc="40" dirty="0">
                <a:latin typeface="ＭＳ ゴシック" panose="020B0609070205080204" pitchFamily="49" charset="-128"/>
                <a:ea typeface="ＭＳ ゴシック" panose="020B0609070205080204" pitchFamily="49" charset="-128"/>
              </a:rPr>
              <a:t>市町村は</a:t>
            </a:r>
            <a:r>
              <a:rPr lang="ja-JP" altLang="en-US" sz="1400" spc="40" dirty="0" smtClean="0">
                <a:latin typeface="ＭＳ ゴシック" panose="020B0609070205080204" pitchFamily="49" charset="-128"/>
                <a:ea typeface="ＭＳ ゴシック" panose="020B0609070205080204" pitchFamily="49" charset="-128"/>
              </a:rPr>
              <a:t>、その</a:t>
            </a:r>
            <a:r>
              <a:rPr lang="ja-JP" altLang="en-US" sz="1400" spc="40" dirty="0">
                <a:latin typeface="ＭＳ ゴシック" panose="020B0609070205080204" pitchFamily="49" charset="-128"/>
                <a:ea typeface="ＭＳ ゴシック" panose="020B0609070205080204" pitchFamily="49" charset="-128"/>
              </a:rPr>
              <a:t>計画の内容が、市町村の設定した</a:t>
            </a:r>
            <a:r>
              <a:rPr lang="ja-JP" altLang="en-US" sz="1400" spc="40" dirty="0" smtClean="0">
                <a:latin typeface="ＭＳ ゴシック" panose="020B0609070205080204" pitchFamily="49" charset="-128"/>
                <a:ea typeface="ＭＳ ゴシック" panose="020B0609070205080204" pitchFamily="49" charset="-128"/>
              </a:rPr>
              <a:t>目標とすべき水準（</a:t>
            </a:r>
            <a:r>
              <a:rPr lang="ja-JP" altLang="en-US" sz="1400" spc="40" dirty="0">
                <a:latin typeface="ＭＳ ゴシック" panose="020B0609070205080204" pitchFamily="49" charset="-128"/>
                <a:ea typeface="ＭＳ ゴシック" panose="020B0609070205080204" pitchFamily="49" charset="-128"/>
              </a:rPr>
              <a:t>基本構想</a:t>
            </a:r>
            <a:r>
              <a:rPr lang="ja-JP" altLang="en-US" sz="1400" dirty="0">
                <a:latin typeface="ＭＳ ゴシック" panose="020B0609070205080204" pitchFamily="49" charset="-128"/>
                <a:ea typeface="ＭＳ ゴシック" panose="020B0609070205080204" pitchFamily="49" charset="-128"/>
              </a:rPr>
              <a:t>）に照らして適切なものであるか、審査し、認定します。</a:t>
            </a:r>
          </a:p>
        </p:txBody>
      </p:sp>
      <p:sp>
        <p:nvSpPr>
          <p:cNvPr id="53" name="角丸四角形 3"/>
          <p:cNvSpPr>
            <a:spLocks noChangeArrowheads="1"/>
          </p:cNvSpPr>
          <p:nvPr/>
        </p:nvSpPr>
        <p:spPr bwMode="auto">
          <a:xfrm>
            <a:off x="261601" y="1097896"/>
            <a:ext cx="7258104" cy="1254125"/>
          </a:xfrm>
          <a:prstGeom prst="roundRect">
            <a:avLst>
              <a:gd name="adj" fmla="val 6526"/>
            </a:avLst>
          </a:prstGeom>
          <a:solidFill>
            <a:srgbClr val="FFFFCC"/>
          </a:solidFill>
          <a:ln w="19050">
            <a:noFill/>
            <a:round/>
            <a:headEnd/>
            <a:tailEnd type="triangle" w="med" len="med"/>
          </a:ln>
        </p:spPr>
        <p:txBody>
          <a:bodyPr lIns="96817" tIns="38118" rIns="96817" bIns="48408"/>
          <a:lstStyle/>
          <a:p>
            <a:r>
              <a:rPr lang="ja-JP" altLang="en-US" sz="1300" dirty="0">
                <a:latin typeface="ＭＳ ゴシック" pitchFamily="49" charset="-128"/>
                <a:ea typeface="ＭＳ ゴシック" pitchFamily="49" charset="-128"/>
              </a:rPr>
              <a:t>　</a:t>
            </a:r>
            <a:endParaRPr lang="ja-JP" altLang="en-US" sz="1300" dirty="0">
              <a:solidFill>
                <a:prstClr val="black"/>
              </a:solidFill>
              <a:latin typeface="ＭＳ ゴシック" pitchFamily="49" charset="-128"/>
              <a:ea typeface="ＭＳ ゴシック" pitchFamily="49" charset="-128"/>
            </a:endParaRPr>
          </a:p>
        </p:txBody>
      </p:sp>
      <p:sp>
        <p:nvSpPr>
          <p:cNvPr id="56" name="テキスト ボックス 55"/>
          <p:cNvSpPr txBox="1"/>
          <p:nvPr/>
        </p:nvSpPr>
        <p:spPr>
          <a:xfrm>
            <a:off x="389007" y="1143376"/>
            <a:ext cx="7048501" cy="1200329"/>
          </a:xfrm>
          <a:prstGeom prst="rect">
            <a:avLst/>
          </a:prstGeom>
          <a:noFill/>
        </p:spPr>
        <p:txBody>
          <a:bodyPr wrap="square" rtlCol="0">
            <a:spAutoFit/>
          </a:bodyPr>
          <a:lstStyle/>
          <a:p>
            <a:r>
              <a:rPr lang="ja-JP" altLang="en-US" sz="1200" dirty="0" smtClean="0">
                <a:latin typeface="ＭＳ ゴシック" panose="020B0609070205080204" pitchFamily="49" charset="-128"/>
                <a:ea typeface="ＭＳ ゴシック" panose="020B0609070205080204" pitchFamily="49" charset="-128"/>
              </a:rPr>
              <a:t>　ゲタ・ナラシ対策の交付対象者は、</a:t>
            </a:r>
            <a:r>
              <a:rPr lang="en-US" altLang="ja-JP" sz="1200" dirty="0" smtClean="0">
                <a:latin typeface="ＭＳ ゴシック" panose="020B0609070205080204" pitchFamily="49" charset="-128"/>
                <a:ea typeface="ＭＳ ゴシック" panose="020B0609070205080204" pitchFamily="49" charset="-128"/>
              </a:rPr>
              <a:t>27</a:t>
            </a:r>
            <a:r>
              <a:rPr lang="ja-JP" altLang="en-US" sz="1200" dirty="0" smtClean="0">
                <a:latin typeface="ＭＳ ゴシック" panose="020B0609070205080204" pitchFamily="49" charset="-128"/>
                <a:ea typeface="ＭＳ ゴシック" panose="020B0609070205080204" pitchFamily="49" charset="-128"/>
              </a:rPr>
              <a:t>年産から認定農業者、集落営農に認定新規就農者を加える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とともに、規模要件は廃止しました。また、交付対象となる集落営農の要件も２要件に緩和します。担い手の方が幅広く参加できるようになります。</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latin typeface="ＭＳ ゴシック" panose="020B0609070205080204" pitchFamily="49" charset="-128"/>
                <a:ea typeface="ＭＳ ゴシック" panose="020B0609070205080204" pitchFamily="49" charset="-128"/>
              </a:rPr>
              <a:t>また、ナラシ移行の円滑化対策は</a:t>
            </a:r>
            <a:r>
              <a:rPr lang="en-US" altLang="ja-JP" sz="1200" dirty="0" smtClean="0">
                <a:latin typeface="ＭＳ ゴシック" panose="020B0609070205080204" pitchFamily="49" charset="-128"/>
                <a:ea typeface="ＭＳ ゴシック" panose="020B0609070205080204" pitchFamily="49" charset="-128"/>
              </a:rPr>
              <a:t>26</a:t>
            </a:r>
            <a:r>
              <a:rPr lang="ja-JP" altLang="en-US" sz="1200" dirty="0" smtClean="0">
                <a:latin typeface="ＭＳ ゴシック" panose="020B0609070205080204" pitchFamily="49" charset="-128"/>
                <a:ea typeface="ＭＳ ゴシック" panose="020B0609070205080204" pitchFamily="49" charset="-128"/>
              </a:rPr>
              <a:t>年産限りであり、</a:t>
            </a:r>
            <a:r>
              <a:rPr lang="en-US" altLang="ja-JP" sz="1200" dirty="0" smtClean="0">
                <a:latin typeface="ＭＳ ゴシック" panose="020B0609070205080204" pitchFamily="49" charset="-128"/>
                <a:ea typeface="ＭＳ ゴシック" panose="020B0609070205080204" pitchFamily="49" charset="-128"/>
              </a:rPr>
              <a:t>27</a:t>
            </a:r>
            <a:r>
              <a:rPr lang="ja-JP" altLang="en-US" sz="1200" dirty="0" smtClean="0">
                <a:latin typeface="ＭＳ ゴシック" panose="020B0609070205080204" pitchFamily="49" charset="-128"/>
                <a:ea typeface="ＭＳ ゴシック" panose="020B0609070205080204" pitchFamily="49" charset="-128"/>
              </a:rPr>
              <a:t>年産からは米価等が下落した際に収入を</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補てんする保険的制度はナラシ対策のみとなりますので、円滑化対策の加入者におかれましては、</a:t>
            </a:r>
            <a:endParaRPr lang="en-US" altLang="ja-JP" sz="1200" dirty="0" smtClean="0">
              <a:latin typeface="ＭＳ ゴシック" panose="020B0609070205080204" pitchFamily="49" charset="-128"/>
              <a:ea typeface="ＭＳ ゴシック" panose="020B0609070205080204" pitchFamily="49" charset="-128"/>
            </a:endParaRPr>
          </a:p>
          <a:p>
            <a:r>
              <a:rPr lang="en-US" altLang="ja-JP" sz="1200" dirty="0" smtClean="0">
                <a:latin typeface="ＭＳ ゴシック" panose="020B0609070205080204" pitchFamily="49" charset="-128"/>
                <a:ea typeface="ＭＳ ゴシック" panose="020B0609070205080204" pitchFamily="49" charset="-128"/>
              </a:rPr>
              <a:t>27</a:t>
            </a:r>
            <a:r>
              <a:rPr lang="ja-JP" altLang="en-US" sz="1200" dirty="0" smtClean="0">
                <a:latin typeface="ＭＳ ゴシック" panose="020B0609070205080204" pitchFamily="49" charset="-128"/>
                <a:ea typeface="ＭＳ ゴシック" panose="020B0609070205080204" pitchFamily="49" charset="-128"/>
              </a:rPr>
              <a:t>年産に向けて認定農業者等になって、ナラシ対策に加入することをご検討ください。</a:t>
            </a:r>
            <a:endParaRPr lang="en-US" altLang="ja-JP" sz="1200" dirty="0">
              <a:latin typeface="ＭＳ ゴシック" panose="020B0609070205080204" pitchFamily="49" charset="-128"/>
              <a:ea typeface="ＭＳ ゴシック" panose="020B0609070205080204" pitchFamily="49" charset="-128"/>
            </a:endParaRPr>
          </a:p>
        </p:txBody>
      </p:sp>
      <p:sp>
        <p:nvSpPr>
          <p:cNvPr id="54" name="AutoShape 17"/>
          <p:cNvSpPr>
            <a:spLocks noChangeArrowheads="1"/>
          </p:cNvSpPr>
          <p:nvPr/>
        </p:nvSpPr>
        <p:spPr bwMode="auto">
          <a:xfrm>
            <a:off x="963499" y="5432537"/>
            <a:ext cx="1811565" cy="439314"/>
          </a:xfrm>
          <a:prstGeom prst="bevel">
            <a:avLst>
              <a:gd name="adj" fmla="val 12500"/>
            </a:avLst>
          </a:prstGeom>
          <a:solidFill>
            <a:srgbClr val="B6DF89"/>
          </a:solidFill>
          <a:ln w="9525">
            <a:solidFill>
              <a:srgbClr val="002060"/>
            </a:solidFill>
            <a:miter lim="800000"/>
            <a:headEnd/>
            <a:tailEnd/>
          </a:ln>
          <a:effectLst/>
        </p:spPr>
        <p:txBody>
          <a:bodyPr wrap="none" lIns="99503" tIns="49752" rIns="99503" bIns="49752" anchor="ctr"/>
          <a:lstStyle/>
          <a:p>
            <a:pPr algn="ctr">
              <a:spcBef>
                <a:spcPct val="0"/>
              </a:spcBef>
            </a:pPr>
            <a:r>
              <a:rPr lang="ja-JP" altLang="en-US" sz="1500" b="1" dirty="0">
                <a:latin typeface="HG丸ｺﾞｼｯｸM-PRO" pitchFamily="50" charset="-128"/>
                <a:ea typeface="HG丸ｺﾞｼｯｸM-PRO" pitchFamily="50" charset="-128"/>
              </a:rPr>
              <a:t>認定新規就農者</a:t>
            </a:r>
          </a:p>
        </p:txBody>
      </p:sp>
      <p:sp>
        <p:nvSpPr>
          <p:cNvPr id="58" name="片側の 2 つの角を丸めた四角形 57"/>
          <p:cNvSpPr/>
          <p:nvPr/>
        </p:nvSpPr>
        <p:spPr>
          <a:xfrm>
            <a:off x="207379" y="6341016"/>
            <a:ext cx="7277297" cy="314115"/>
          </a:xfrm>
          <a:prstGeom prst="round2SameRect">
            <a:avLst>
              <a:gd name="adj1" fmla="val 50000"/>
              <a:gd name="adj2" fmla="val 5759"/>
            </a:avLst>
          </a:prstGeom>
          <a:solidFill>
            <a:srgbClr val="F66D6A"/>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48413" rIns="96825" bIns="48413" rtlCol="0" anchor="b" anchorCtr="0"/>
          <a:lstStyle/>
          <a:p>
            <a:r>
              <a:rPr lang="ja-JP" altLang="en-US" dirty="0" smtClean="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rPr>
              <a:t>（２）こんな集落営農が対象になります</a:t>
            </a:r>
            <a:endParaRPr lang="ja-JP" altLang="en-US" dirty="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endParaRPr>
          </a:p>
        </p:txBody>
      </p:sp>
      <p:sp>
        <p:nvSpPr>
          <p:cNvPr id="59" name="Text Box 79"/>
          <p:cNvSpPr txBox="1">
            <a:spLocks noChangeArrowheads="1"/>
          </p:cNvSpPr>
          <p:nvPr/>
        </p:nvSpPr>
        <p:spPr bwMode="auto">
          <a:xfrm>
            <a:off x="10711401" y="9762448"/>
            <a:ext cx="2660855" cy="554516"/>
          </a:xfrm>
          <a:prstGeom prst="rect">
            <a:avLst/>
          </a:prstGeom>
          <a:solidFill>
            <a:srgbClr val="DDFFEC"/>
          </a:solidFill>
          <a:ln w="9525">
            <a:solidFill>
              <a:srgbClr val="00B050"/>
            </a:solidFill>
            <a:miter lim="800000"/>
            <a:headEnd/>
            <a:tailEnd/>
          </a:ln>
        </p:spPr>
        <p:txBody>
          <a:bodyPr wrap="none" lIns="99490" tIns="49745" rIns="99490" bIns="49745" anchor="ctr"/>
          <a:lstStyle/>
          <a:p>
            <a:pPr marL="95011" indent="-95011">
              <a:spcBef>
                <a:spcPct val="0"/>
              </a:spcBef>
            </a:pPr>
            <a:r>
              <a:rPr lang="ja-JP" altLang="en-US" sz="1500" dirty="0">
                <a:latin typeface="HG丸ｺﾞｼｯｸM-PRO" pitchFamily="50" charset="-128"/>
                <a:ea typeface="HG丸ｺﾞｼｯｸM-PRO" pitchFamily="50" charset="-128"/>
              </a:rPr>
              <a:t>新規就農者自らが</a:t>
            </a:r>
            <a:endParaRPr lang="en-US" altLang="ja-JP" sz="1500" dirty="0">
              <a:latin typeface="HG丸ｺﾞｼｯｸM-PRO" pitchFamily="50" charset="-128"/>
              <a:ea typeface="HG丸ｺﾞｼｯｸM-PRO" pitchFamily="50" charset="-128"/>
            </a:endParaRPr>
          </a:p>
          <a:p>
            <a:pPr marL="95011" indent="-95011">
              <a:spcBef>
                <a:spcPct val="0"/>
              </a:spcBef>
            </a:pPr>
            <a:r>
              <a:rPr lang="ja-JP" altLang="en-US" sz="1500" dirty="0">
                <a:latin typeface="HG丸ｺﾞｼｯｸM-PRO" pitchFamily="50" charset="-128"/>
                <a:ea typeface="HG丸ｺﾞｼｯｸM-PRO" pitchFamily="50" charset="-128"/>
              </a:rPr>
              <a:t>「青年等就農計画」を作成</a:t>
            </a:r>
          </a:p>
        </p:txBody>
      </p:sp>
      <p:sp>
        <p:nvSpPr>
          <p:cNvPr id="38" name="テキスト ボックス 37"/>
          <p:cNvSpPr txBox="1"/>
          <p:nvPr/>
        </p:nvSpPr>
        <p:spPr>
          <a:xfrm>
            <a:off x="3798673" y="10230972"/>
            <a:ext cx="277871" cy="282502"/>
          </a:xfrm>
          <a:prstGeom prst="rect">
            <a:avLst/>
          </a:prstGeom>
          <a:noFill/>
        </p:spPr>
        <p:txBody>
          <a:bodyPr wrap="square" lIns="96857" tIns="48428" rIns="96857" bIns="48428" rtlCol="0">
            <a:spAutoFit/>
          </a:bodyPr>
          <a:lstStyle/>
          <a:p>
            <a:r>
              <a:rPr lang="ja-JP" altLang="en-US" sz="1200" dirty="0" smtClean="0">
                <a:latin typeface="ＭＳ ゴシック" pitchFamily="49" charset="-128"/>
                <a:ea typeface="ＭＳ ゴシック" pitchFamily="49" charset="-128"/>
              </a:rPr>
              <a:t>４</a:t>
            </a:r>
            <a:endParaRPr lang="ja-JP" altLang="en-US" sz="1200" dirty="0">
              <a:latin typeface="ＭＳ ゴシック" pitchFamily="49" charset="-128"/>
              <a:ea typeface="ＭＳ ゴシック" pitchFamily="49" charset="-128"/>
            </a:endParaRPr>
          </a:p>
        </p:txBody>
      </p:sp>
      <p:sp>
        <p:nvSpPr>
          <p:cNvPr id="60" name="片側の 2 つの角を丸めた四角形 59"/>
          <p:cNvSpPr/>
          <p:nvPr/>
        </p:nvSpPr>
        <p:spPr>
          <a:xfrm>
            <a:off x="-9315824" y="6118977"/>
            <a:ext cx="7277297" cy="356400"/>
          </a:xfrm>
          <a:prstGeom prst="round2SameRect">
            <a:avLst>
              <a:gd name="adj1" fmla="val 50000"/>
              <a:gd name="adj2" fmla="val 5759"/>
            </a:avLst>
          </a:prstGeom>
          <a:solidFill>
            <a:srgbClr val="F66D6A"/>
          </a:solidFill>
          <a:ln>
            <a:noFill/>
          </a:ln>
        </p:spPr>
        <p:style>
          <a:lnRef idx="2">
            <a:schemeClr val="accent1">
              <a:shade val="50000"/>
            </a:schemeClr>
          </a:lnRef>
          <a:fillRef idx="1">
            <a:schemeClr val="accent1"/>
          </a:fillRef>
          <a:effectRef idx="0">
            <a:schemeClr val="accent1"/>
          </a:effectRef>
          <a:fontRef idx="minor">
            <a:schemeClr val="lt1"/>
          </a:fontRef>
        </p:style>
        <p:txBody>
          <a:bodyPr lIns="96825" tIns="48413" rIns="96825" bIns="48413" rtlCol="0" anchor="b" anchorCtr="0"/>
          <a:lstStyle/>
          <a:p>
            <a:pPr>
              <a:defRPr/>
            </a:pPr>
            <a:r>
              <a:rPr lang="ja-JP" altLang="en-US" dirty="0">
                <a:solidFill>
                  <a:schemeClr val="bg1"/>
                </a:solidFill>
                <a:effectLst>
                  <a:outerShdw blurRad="38100" dist="38100" dir="2700000" algn="tl">
                    <a:srgbClr val="000000"/>
                  </a:outerShdw>
                </a:effectLst>
                <a:latin typeface="ＤＦ特太ゴシック体" panose="020B0509000000000000" pitchFamily="49" charset="-128"/>
                <a:ea typeface="ＤＦ特太ゴシック体" panose="020B0509000000000000" pitchFamily="49" charset="-128"/>
              </a:rPr>
              <a:t>（３）こんな集落営農が対象になります</a:t>
            </a:r>
          </a:p>
        </p:txBody>
      </p:sp>
      <p:sp>
        <p:nvSpPr>
          <p:cNvPr id="61" name="Rectangle 29"/>
          <p:cNvSpPr>
            <a:spLocks noChangeArrowheads="1"/>
          </p:cNvSpPr>
          <p:nvPr/>
        </p:nvSpPr>
        <p:spPr bwMode="auto">
          <a:xfrm>
            <a:off x="302627" y="7745822"/>
            <a:ext cx="7048490" cy="2391332"/>
          </a:xfrm>
          <a:prstGeom prst="rect">
            <a:avLst/>
          </a:prstGeom>
          <a:solidFill>
            <a:schemeClr val="bg1"/>
          </a:solidFill>
          <a:ln w="19050">
            <a:solidFill>
              <a:srgbClr val="969696"/>
            </a:solidFill>
            <a:miter lim="800000"/>
            <a:headEnd/>
            <a:tailEnd/>
          </a:ln>
        </p:spPr>
        <p:txBody>
          <a:bodyPr wrap="none" lIns="99535" tIns="49768" rIns="99535" bIns="49768" anchor="ctr"/>
          <a:lstStyle/>
          <a:p>
            <a:pPr algn="l"/>
            <a:endParaRPr lang="ja-JP" altLang="ja-JP">
              <a:effectLst/>
              <a:ea typeface="ＭＳ Ｐゴシック" charset="-128"/>
            </a:endParaRPr>
          </a:p>
        </p:txBody>
      </p:sp>
      <p:sp>
        <p:nvSpPr>
          <p:cNvPr id="62" name="AutoShape 2"/>
          <p:cNvSpPr>
            <a:spLocks noChangeArrowheads="1"/>
          </p:cNvSpPr>
          <p:nvPr/>
        </p:nvSpPr>
        <p:spPr bwMode="auto">
          <a:xfrm>
            <a:off x="461903" y="7918000"/>
            <a:ext cx="2063595" cy="315040"/>
          </a:xfrm>
          <a:prstGeom prst="roundRect">
            <a:avLst>
              <a:gd name="adj" fmla="val 16667"/>
            </a:avLst>
          </a:prstGeom>
          <a:gradFill rotWithShape="1">
            <a:gsLst>
              <a:gs pos="0">
                <a:schemeClr val="bg1"/>
              </a:gs>
              <a:gs pos="100000">
                <a:srgbClr val="CCFFFF"/>
              </a:gs>
            </a:gsLst>
            <a:path path="shape">
              <a:fillToRect l="50000" t="50000" r="50000" b="50000"/>
            </a:path>
          </a:gradFill>
          <a:ln w="9525">
            <a:solidFill>
              <a:schemeClr val="tx1"/>
            </a:solidFill>
            <a:round/>
            <a:headEnd/>
            <a:tailEnd/>
          </a:ln>
          <a:effectLst>
            <a:outerShdw dist="53882" dir="2700000" algn="ctr" rotWithShape="0">
              <a:schemeClr val="bg2">
                <a:alpha val="50000"/>
              </a:schemeClr>
            </a:outerShdw>
          </a:effectLst>
        </p:spPr>
        <p:txBody>
          <a:bodyPr wrap="none" lIns="139331" tIns="69667" rIns="139331" bIns="69667" anchor="ctr"/>
          <a:lstStyle/>
          <a:p>
            <a:pPr defTabSz="1392793">
              <a:defRPr/>
            </a:pPr>
            <a:r>
              <a:rPr lang="ja-JP" altLang="en-US" sz="1500" dirty="0">
                <a:ea typeface="ＭＳ ゴシック" pitchFamily="49" charset="-128"/>
              </a:rPr>
              <a:t>組織の規約の作成</a:t>
            </a:r>
          </a:p>
        </p:txBody>
      </p:sp>
      <p:sp>
        <p:nvSpPr>
          <p:cNvPr id="63" name="Rectangle 3"/>
          <p:cNvSpPr>
            <a:spLocks noChangeArrowheads="1"/>
          </p:cNvSpPr>
          <p:nvPr/>
        </p:nvSpPr>
        <p:spPr bwMode="auto">
          <a:xfrm>
            <a:off x="340683" y="8233869"/>
            <a:ext cx="6097905" cy="550453"/>
          </a:xfrm>
          <a:prstGeom prst="rect">
            <a:avLst/>
          </a:prstGeom>
          <a:solidFill>
            <a:schemeClr val="bg1">
              <a:alpha val="0"/>
            </a:schemeClr>
          </a:solidFill>
          <a:ln w="9525">
            <a:noFill/>
            <a:miter lim="800000"/>
            <a:headEnd/>
            <a:tailEnd/>
          </a:ln>
        </p:spPr>
        <p:txBody>
          <a:bodyPr lIns="99535" tIns="49768" rIns="99535" bIns="49768"/>
          <a:lstStyle/>
          <a:p>
            <a:pPr algn="l"/>
            <a:r>
              <a:rPr lang="ja-JP" altLang="en-US" sz="1500" dirty="0">
                <a:latin typeface="ＭＳ 明朝" pitchFamily="17" charset="-128"/>
              </a:rPr>
              <a:t>　 </a:t>
            </a:r>
            <a:r>
              <a:rPr lang="ja-JP" altLang="en-US" sz="1500" dirty="0" smtClean="0">
                <a:latin typeface="ＭＳ 明朝" pitchFamily="17" charset="-128"/>
              </a:rPr>
              <a:t>　　　代表者</a:t>
            </a:r>
            <a:r>
              <a:rPr lang="ja-JP" altLang="en-US" sz="1500" dirty="0">
                <a:latin typeface="ＭＳ 明朝" pitchFamily="17" charset="-128"/>
              </a:rPr>
              <a:t>、構成員、総会、農用地や農業用機械等の利用・管理に</a:t>
            </a:r>
            <a:r>
              <a:rPr lang="ja-JP" altLang="en-US" sz="1500" dirty="0" smtClean="0">
                <a:latin typeface="ＭＳ 明朝" pitchFamily="17" charset="-128"/>
              </a:rPr>
              <a:t>関</a:t>
            </a:r>
            <a:endParaRPr lang="en-US" altLang="ja-JP" sz="1500" dirty="0" smtClean="0">
              <a:latin typeface="ＭＳ 明朝" pitchFamily="17" charset="-128"/>
            </a:endParaRPr>
          </a:p>
          <a:p>
            <a:pPr algn="l"/>
            <a:r>
              <a:rPr lang="ja-JP" altLang="en-US" sz="1500" dirty="0">
                <a:latin typeface="ＭＳ 明朝" pitchFamily="17" charset="-128"/>
              </a:rPr>
              <a:t>　</a:t>
            </a:r>
            <a:r>
              <a:rPr lang="ja-JP" altLang="en-US" sz="1500" dirty="0" smtClean="0">
                <a:latin typeface="ＭＳ 明朝" pitchFamily="17" charset="-128"/>
              </a:rPr>
              <a:t>　　する</a:t>
            </a:r>
            <a:r>
              <a:rPr lang="ja-JP" altLang="en-US" sz="1500" dirty="0">
                <a:latin typeface="ＭＳ 明朝" pitchFamily="17" charset="-128"/>
              </a:rPr>
              <a:t>事項</a:t>
            </a:r>
            <a:r>
              <a:rPr lang="ja-JP" altLang="en-US" sz="1500" dirty="0" smtClean="0">
                <a:latin typeface="ＭＳ 明朝" pitchFamily="17" charset="-128"/>
              </a:rPr>
              <a:t>等を定めた</a:t>
            </a:r>
            <a:r>
              <a:rPr lang="ja-JP" altLang="en-US" sz="1500" dirty="0">
                <a:latin typeface="ＭＳ 明朝" pitchFamily="17" charset="-128"/>
              </a:rPr>
              <a:t>組織の規約を作成します。</a:t>
            </a:r>
          </a:p>
        </p:txBody>
      </p:sp>
      <p:sp>
        <p:nvSpPr>
          <p:cNvPr id="64" name="AutoShape 11"/>
          <p:cNvSpPr>
            <a:spLocks noChangeArrowheads="1"/>
          </p:cNvSpPr>
          <p:nvPr/>
        </p:nvSpPr>
        <p:spPr bwMode="auto">
          <a:xfrm>
            <a:off x="461903" y="8863975"/>
            <a:ext cx="3889423" cy="315040"/>
          </a:xfrm>
          <a:prstGeom prst="roundRect">
            <a:avLst>
              <a:gd name="adj" fmla="val 16667"/>
            </a:avLst>
          </a:prstGeom>
          <a:gradFill rotWithShape="1">
            <a:gsLst>
              <a:gs pos="0">
                <a:schemeClr val="bg1"/>
              </a:gs>
              <a:gs pos="100000">
                <a:srgbClr val="FFCC99"/>
              </a:gs>
            </a:gsLst>
            <a:path path="shape">
              <a:fillToRect l="50000" t="50000" r="50000" b="50000"/>
            </a:path>
          </a:gradFill>
          <a:ln w="9525">
            <a:solidFill>
              <a:schemeClr val="tx1"/>
            </a:solidFill>
            <a:round/>
            <a:headEnd/>
            <a:tailEnd/>
          </a:ln>
          <a:effectLst>
            <a:outerShdw dist="53882" dir="2700000" algn="ctr" rotWithShape="0">
              <a:schemeClr val="bg2">
                <a:alpha val="50000"/>
              </a:schemeClr>
            </a:outerShdw>
          </a:effectLst>
        </p:spPr>
        <p:txBody>
          <a:bodyPr wrap="none" lIns="139331" tIns="69667" rIns="139331" bIns="69667" anchor="ctr"/>
          <a:lstStyle/>
          <a:p>
            <a:pPr defTabSz="1392793">
              <a:defRPr/>
            </a:pPr>
            <a:r>
              <a:rPr lang="ja-JP" altLang="en-US" sz="1500" dirty="0">
                <a:ea typeface="ＭＳ ゴシック" pitchFamily="49" charset="-128"/>
              </a:rPr>
              <a:t>対象作物の共同販売経理の実施</a:t>
            </a:r>
          </a:p>
        </p:txBody>
      </p:sp>
      <p:sp>
        <p:nvSpPr>
          <p:cNvPr id="65" name="Rectangle 12"/>
          <p:cNvSpPr>
            <a:spLocks noChangeArrowheads="1"/>
          </p:cNvSpPr>
          <p:nvPr/>
        </p:nvSpPr>
        <p:spPr bwMode="auto">
          <a:xfrm>
            <a:off x="262590" y="9200597"/>
            <a:ext cx="7065931" cy="619516"/>
          </a:xfrm>
          <a:prstGeom prst="rect">
            <a:avLst/>
          </a:prstGeom>
          <a:solidFill>
            <a:schemeClr val="bg1">
              <a:alpha val="0"/>
            </a:schemeClr>
          </a:solidFill>
          <a:ln w="9525">
            <a:noFill/>
            <a:miter lim="800000"/>
            <a:headEnd/>
            <a:tailEnd/>
          </a:ln>
        </p:spPr>
        <p:txBody>
          <a:bodyPr lIns="99535" tIns="49768" rIns="99535" bIns="49768"/>
          <a:lstStyle/>
          <a:p>
            <a:pPr algn="l"/>
            <a:r>
              <a:rPr lang="ja-JP" altLang="en-US" sz="1500" dirty="0">
                <a:latin typeface="ＭＳ ゴシック" panose="020B0609070205080204" pitchFamily="49" charset="-128"/>
                <a:ea typeface="ＭＳ ゴシック" panose="020B0609070205080204" pitchFamily="49" charset="-128"/>
              </a:rPr>
              <a:t>　</a:t>
            </a:r>
            <a:r>
              <a:rPr lang="ja-JP" altLang="en-US" sz="1500" dirty="0" smtClean="0">
                <a:latin typeface="ＭＳ ゴシック" panose="020B0609070205080204" pitchFamily="49" charset="-128"/>
                <a:ea typeface="ＭＳ ゴシック" panose="020B0609070205080204" pitchFamily="49" charset="-128"/>
              </a:rPr>
              <a:t>　　①</a:t>
            </a:r>
            <a:r>
              <a:rPr lang="ja-JP" altLang="en-US" sz="1500" dirty="0">
                <a:latin typeface="ＭＳ ゴシック" panose="020B0609070205080204" pitchFamily="49" charset="-128"/>
                <a:ea typeface="ＭＳ ゴシック" panose="020B0609070205080204" pitchFamily="49" charset="-128"/>
              </a:rPr>
              <a:t>集落営農の口座を設けて、②対象品目について組織名義で出荷し、③</a:t>
            </a:r>
            <a:r>
              <a:rPr lang="ja-JP" altLang="en-US" sz="1500" dirty="0" smtClean="0">
                <a:latin typeface="ＭＳ ゴシック" panose="020B0609070205080204" pitchFamily="49" charset="-128"/>
                <a:ea typeface="ＭＳ ゴシック" panose="020B0609070205080204" pitchFamily="49" charset="-128"/>
              </a:rPr>
              <a:t>そ　　</a:t>
            </a:r>
            <a:endParaRPr lang="en-US" altLang="ja-JP" sz="1500" dirty="0" smtClean="0">
              <a:latin typeface="ＭＳ ゴシック" panose="020B0609070205080204" pitchFamily="49" charset="-128"/>
              <a:ea typeface="ＭＳ ゴシック" panose="020B0609070205080204" pitchFamily="49" charset="-128"/>
            </a:endParaRPr>
          </a:p>
          <a:p>
            <a:pPr algn="l"/>
            <a:r>
              <a:rPr lang="ja-JP" altLang="en-US" sz="1500" dirty="0">
                <a:latin typeface="ＭＳ ゴシック" panose="020B0609070205080204" pitchFamily="49" charset="-128"/>
                <a:ea typeface="ＭＳ ゴシック" panose="020B0609070205080204" pitchFamily="49" charset="-128"/>
              </a:rPr>
              <a:t>　</a:t>
            </a:r>
            <a:r>
              <a:rPr lang="ja-JP" altLang="en-US" sz="1500" dirty="0" smtClean="0">
                <a:latin typeface="ＭＳ ゴシック" panose="020B0609070205080204" pitchFamily="49" charset="-128"/>
                <a:ea typeface="ＭＳ ゴシック" panose="020B0609070205080204" pitchFamily="49" charset="-128"/>
              </a:rPr>
              <a:t>　　の販売</a:t>
            </a:r>
            <a:r>
              <a:rPr lang="ja-JP" altLang="en-US" sz="1500" dirty="0">
                <a:latin typeface="ＭＳ ゴシック" panose="020B0609070205080204" pitchFamily="49" charset="-128"/>
                <a:ea typeface="ＭＳ ゴシック" panose="020B0609070205080204" pitchFamily="49" charset="-128"/>
              </a:rPr>
              <a:t>代金等を組織の口座で受け取り、費用控除後に生じた利益</a:t>
            </a:r>
            <a:r>
              <a:rPr lang="ja-JP" altLang="en-US" sz="1500" dirty="0" smtClean="0">
                <a:latin typeface="ＭＳ ゴシック" panose="020B0609070205080204" pitchFamily="49" charset="-128"/>
                <a:ea typeface="ＭＳ ゴシック" panose="020B0609070205080204" pitchFamily="49" charset="-128"/>
              </a:rPr>
              <a:t>を販売や</a:t>
            </a:r>
            <a:endParaRPr lang="en-US" altLang="ja-JP" sz="1500" dirty="0" smtClean="0">
              <a:latin typeface="ＭＳ ゴシック" panose="020B0609070205080204" pitchFamily="49" charset="-128"/>
              <a:ea typeface="ＭＳ ゴシック" panose="020B0609070205080204" pitchFamily="49" charset="-128"/>
            </a:endParaRPr>
          </a:p>
          <a:p>
            <a:pPr algn="l"/>
            <a:r>
              <a:rPr lang="ja-JP" altLang="en-US" sz="1500" dirty="0">
                <a:latin typeface="ＭＳ ゴシック" panose="020B0609070205080204" pitchFamily="49" charset="-128"/>
                <a:ea typeface="ＭＳ ゴシック" panose="020B0609070205080204" pitchFamily="49" charset="-128"/>
              </a:rPr>
              <a:t>　</a:t>
            </a:r>
            <a:r>
              <a:rPr lang="ja-JP" altLang="en-US" sz="1500" dirty="0" smtClean="0">
                <a:latin typeface="ＭＳ ゴシック" panose="020B0609070205080204" pitchFamily="49" charset="-128"/>
                <a:ea typeface="ＭＳ ゴシック" panose="020B0609070205080204" pitchFamily="49" charset="-128"/>
              </a:rPr>
              <a:t>　　出荷をしたすべての</a:t>
            </a:r>
            <a:r>
              <a:rPr lang="ja-JP" altLang="en-US" sz="1500" dirty="0">
                <a:latin typeface="ＭＳ ゴシック" panose="020B0609070205080204" pitchFamily="49" charset="-128"/>
                <a:ea typeface="ＭＳ ゴシック" panose="020B0609070205080204" pitchFamily="49" charset="-128"/>
              </a:rPr>
              <a:t>構成員に対して配分します。</a:t>
            </a:r>
          </a:p>
        </p:txBody>
      </p:sp>
      <p:sp>
        <p:nvSpPr>
          <p:cNvPr id="66" name="テキスト ボックス 65"/>
          <p:cNvSpPr txBox="1"/>
          <p:nvPr/>
        </p:nvSpPr>
        <p:spPr>
          <a:xfrm>
            <a:off x="200077" y="6715973"/>
            <a:ext cx="7333715" cy="515526"/>
          </a:xfrm>
          <a:prstGeom prst="rect">
            <a:avLst/>
          </a:prstGeom>
          <a:noFill/>
        </p:spPr>
        <p:txBody>
          <a:bodyPr wrap="square" rtlCol="0">
            <a:spAutoFit/>
          </a:bodyPr>
          <a:lstStyle/>
          <a:p>
            <a:r>
              <a:rPr lang="ja-JP" altLang="en-US" sz="1400" dirty="0">
                <a:latin typeface="ＭＳ ゴシック" panose="020B0609070205080204" pitchFamily="49" charset="-128"/>
                <a:ea typeface="ＭＳ ゴシック" panose="020B0609070205080204" pitchFamily="49" charset="-128"/>
              </a:rPr>
              <a:t>　　</a:t>
            </a:r>
            <a:r>
              <a:rPr lang="en-US" altLang="ja-JP" sz="1350" spc="40" dirty="0">
                <a:latin typeface="ＭＳ ゴシック" panose="020B0609070205080204" pitchFamily="49" charset="-128"/>
                <a:ea typeface="ＭＳ ゴシック" panose="020B0609070205080204" pitchFamily="49" charset="-128"/>
              </a:rPr>
              <a:t>27</a:t>
            </a:r>
            <a:r>
              <a:rPr lang="ja-JP" altLang="en-US" sz="1350" spc="40" dirty="0" smtClean="0">
                <a:latin typeface="ＭＳ ゴシック" panose="020B0609070205080204" pitchFamily="49" charset="-128"/>
                <a:ea typeface="ＭＳ ゴシック" panose="020B0609070205080204" pitchFamily="49" charset="-128"/>
              </a:rPr>
              <a:t>年産</a:t>
            </a:r>
            <a:r>
              <a:rPr lang="ja-JP" altLang="en-US" sz="1350" spc="40" dirty="0">
                <a:latin typeface="ＭＳ ゴシック" panose="020B0609070205080204" pitchFamily="49" charset="-128"/>
                <a:ea typeface="ＭＳ ゴシック" panose="020B0609070205080204" pitchFamily="49" charset="-128"/>
              </a:rPr>
              <a:t>以降の集落営農のゲタ・ナラシ対策の要件については、</a:t>
            </a:r>
            <a:r>
              <a:rPr lang="ja-JP" altLang="en-US" sz="1350" spc="40" dirty="0" smtClean="0">
                <a:latin typeface="ＭＳ ゴシック" panose="020B0609070205080204" pitchFamily="49" charset="-128"/>
                <a:ea typeface="ＭＳ ゴシック" panose="020B0609070205080204" pitchFamily="49" charset="-128"/>
              </a:rPr>
              <a:t>現場実態</a:t>
            </a:r>
            <a:r>
              <a:rPr lang="ja-JP" altLang="en-US" sz="1350" spc="40" dirty="0">
                <a:latin typeface="ＭＳ ゴシック" panose="020B0609070205080204" pitchFamily="49" charset="-128"/>
                <a:ea typeface="ＭＳ ゴシック" panose="020B0609070205080204" pitchFamily="49" charset="-128"/>
              </a:rPr>
              <a:t>を</a:t>
            </a:r>
            <a:r>
              <a:rPr lang="ja-JP" altLang="en-US" sz="1350" spc="40" dirty="0" smtClean="0">
                <a:latin typeface="ＭＳ ゴシック" panose="020B0609070205080204" pitchFamily="49" charset="-128"/>
                <a:ea typeface="ＭＳ ゴシック" panose="020B0609070205080204" pitchFamily="49" charset="-128"/>
              </a:rPr>
              <a:t>踏まえて、</a:t>
            </a:r>
            <a:endParaRPr lang="en-US" altLang="ja-JP" sz="1350" spc="40" dirty="0" smtClean="0">
              <a:latin typeface="ＭＳ ゴシック" panose="020B0609070205080204" pitchFamily="49" charset="-128"/>
              <a:ea typeface="ＭＳ ゴシック" panose="020B0609070205080204" pitchFamily="49" charset="-128"/>
            </a:endParaRPr>
          </a:p>
          <a:p>
            <a:r>
              <a:rPr lang="ja-JP" altLang="en-US" sz="1350" spc="-30" dirty="0">
                <a:latin typeface="ＭＳ ゴシック" panose="020B0609070205080204" pitchFamily="49" charset="-128"/>
                <a:ea typeface="ＭＳ ゴシック" panose="020B0609070205080204" pitchFamily="49" charset="-128"/>
              </a:rPr>
              <a:t>　</a:t>
            </a:r>
            <a:r>
              <a:rPr lang="ja-JP" altLang="en-US" sz="1350" spc="-30" dirty="0" smtClean="0">
                <a:latin typeface="ＭＳ ゴシック" panose="020B0609070205080204" pitchFamily="49" charset="-128"/>
                <a:ea typeface="ＭＳ ゴシック" panose="020B0609070205080204" pitchFamily="49" charset="-128"/>
              </a:rPr>
              <a:t>以下</a:t>
            </a:r>
            <a:r>
              <a:rPr lang="ja-JP" altLang="en-US" sz="1350" spc="-30" dirty="0">
                <a:latin typeface="ＭＳ ゴシック" panose="020B0609070205080204" pitchFamily="49" charset="-128"/>
                <a:ea typeface="ＭＳ ゴシック" panose="020B0609070205080204" pitchFamily="49" charset="-128"/>
              </a:rPr>
              <a:t>の２</a:t>
            </a:r>
            <a:r>
              <a:rPr lang="ja-JP" altLang="en-US" sz="1350" spc="-30" dirty="0" smtClean="0">
                <a:latin typeface="ＭＳ ゴシック" panose="020B0609070205080204" pitchFamily="49" charset="-128"/>
                <a:ea typeface="ＭＳ ゴシック" panose="020B0609070205080204" pitchFamily="49" charset="-128"/>
              </a:rPr>
              <a:t>要件（「組織の規約の作成</a:t>
            </a:r>
            <a:r>
              <a:rPr lang="en-US" altLang="ja-JP" sz="1350" spc="-30" dirty="0" smtClean="0">
                <a:latin typeface="ＭＳ ゴシック" panose="020B0609070205080204" pitchFamily="49" charset="-128"/>
                <a:ea typeface="ＭＳ ゴシック" panose="020B0609070205080204" pitchFamily="49" charset="-128"/>
              </a:rPr>
              <a:t>｣</a:t>
            </a:r>
            <a:r>
              <a:rPr lang="ja-JP" altLang="en-US" sz="1350" spc="-30" dirty="0" err="1">
                <a:latin typeface="ＭＳ ゴシック" panose="020B0609070205080204" pitchFamily="49" charset="-128"/>
                <a:ea typeface="ＭＳ ゴシック" panose="020B0609070205080204" pitchFamily="49" charset="-128"/>
              </a:rPr>
              <a:t>、</a:t>
            </a:r>
            <a:r>
              <a:rPr lang="ja-JP" altLang="en-US" sz="1350" spc="-30" dirty="0" smtClean="0">
                <a:latin typeface="ＭＳ ゴシック" panose="020B0609070205080204" pitchFamily="49" charset="-128"/>
                <a:ea typeface="ＭＳ ゴシック" panose="020B0609070205080204" pitchFamily="49" charset="-128"/>
              </a:rPr>
              <a:t>「対象作物の共同販売経理の実施」）に緩和します。</a:t>
            </a:r>
            <a:endParaRPr lang="ja-JP" altLang="en-US" sz="1350" spc="-30" dirty="0">
              <a:latin typeface="ＭＳ ゴシック" panose="020B0609070205080204" pitchFamily="49" charset="-128"/>
              <a:ea typeface="ＭＳ ゴシック" panose="020B0609070205080204" pitchFamily="49" charset="-128"/>
            </a:endParaRPr>
          </a:p>
        </p:txBody>
      </p:sp>
      <p:sp>
        <p:nvSpPr>
          <p:cNvPr id="67" name="Rectangle 12"/>
          <p:cNvSpPr>
            <a:spLocks noChangeArrowheads="1"/>
          </p:cNvSpPr>
          <p:nvPr/>
        </p:nvSpPr>
        <p:spPr bwMode="auto">
          <a:xfrm>
            <a:off x="299741" y="7176603"/>
            <a:ext cx="7071612" cy="462324"/>
          </a:xfrm>
          <a:prstGeom prst="rect">
            <a:avLst/>
          </a:prstGeom>
          <a:solidFill>
            <a:schemeClr val="bg1">
              <a:alpha val="0"/>
            </a:schemeClr>
          </a:solidFill>
          <a:ln w="9525">
            <a:noFill/>
            <a:miter lim="800000"/>
            <a:headEnd/>
            <a:tailEnd/>
          </a:ln>
        </p:spPr>
        <p:txBody>
          <a:bodyPr lIns="99535" tIns="49768" rIns="99535" bIns="49768"/>
          <a:lstStyle/>
          <a:p>
            <a:pPr algn="l"/>
            <a:r>
              <a:rPr lang="ja-JP" altLang="en-US" sz="1300" dirty="0">
                <a:latin typeface="ＭＳ ゴシック" panose="020B0609070205080204" pitchFamily="49" charset="-128"/>
                <a:ea typeface="ＭＳ ゴシック" panose="020B0609070205080204" pitchFamily="49" charset="-128"/>
              </a:rPr>
              <a:t>　</a:t>
            </a:r>
            <a:r>
              <a:rPr lang="ja-JP" altLang="en-US" sz="1350" dirty="0" smtClean="0">
                <a:latin typeface="ＭＳ ゴシック" panose="020B0609070205080204" pitchFamily="49" charset="-128"/>
                <a:ea typeface="ＭＳ ゴシック" panose="020B0609070205080204" pitchFamily="49" charset="-128"/>
              </a:rPr>
              <a:t>さらに、「</a:t>
            </a:r>
            <a:r>
              <a:rPr lang="ja-JP" altLang="en-US" sz="1350" dirty="0">
                <a:latin typeface="ＭＳ ゴシック" panose="020B0609070205080204" pitchFamily="49" charset="-128"/>
                <a:ea typeface="ＭＳ ゴシック" panose="020B0609070205080204" pitchFamily="49" charset="-128"/>
              </a:rPr>
              <a:t>農業経営の法人化」及び「地域における農地利用の集積」</a:t>
            </a:r>
            <a:r>
              <a:rPr lang="ja-JP" altLang="en-US" sz="1350" dirty="0" smtClean="0">
                <a:latin typeface="ＭＳ ゴシック" panose="020B0609070205080204" pitchFamily="49" charset="-128"/>
                <a:ea typeface="ＭＳ ゴシック" panose="020B0609070205080204" pitchFamily="49" charset="-128"/>
              </a:rPr>
              <a:t>については、各市町村が確実</a:t>
            </a:r>
            <a:r>
              <a:rPr lang="ja-JP" altLang="en-US" sz="1350" dirty="0">
                <a:latin typeface="ＭＳ ゴシック" panose="020B0609070205080204" pitchFamily="49" charset="-128"/>
                <a:ea typeface="ＭＳ ゴシック" panose="020B0609070205080204" pitchFamily="49" charset="-128"/>
              </a:rPr>
              <a:t>に</a:t>
            </a:r>
            <a:r>
              <a:rPr lang="ja-JP" altLang="en-US" sz="1350" dirty="0" smtClean="0">
                <a:latin typeface="ＭＳ ゴシック" panose="020B0609070205080204" pitchFamily="49" charset="-128"/>
                <a:ea typeface="ＭＳ ゴシック" panose="020B0609070205080204" pitchFamily="49" charset="-128"/>
              </a:rPr>
              <a:t>行われると判断するもの</a:t>
            </a:r>
            <a:r>
              <a:rPr lang="ja-JP" altLang="en-US" sz="1350" dirty="0">
                <a:latin typeface="ＭＳ ゴシック" panose="020B0609070205080204" pitchFamily="49" charset="-128"/>
                <a:ea typeface="ＭＳ ゴシック" panose="020B0609070205080204" pitchFamily="49" charset="-128"/>
              </a:rPr>
              <a:t>とします</a:t>
            </a:r>
            <a:r>
              <a:rPr lang="ja-JP" altLang="en-US" sz="1350" dirty="0" smtClean="0">
                <a:latin typeface="ＭＳ ゴシック" panose="020B0609070205080204" pitchFamily="49" charset="-128"/>
                <a:ea typeface="ＭＳ ゴシック" panose="020B0609070205080204" pitchFamily="49" charset="-128"/>
              </a:rPr>
              <a:t>。</a:t>
            </a:r>
            <a:endParaRPr lang="en-US" altLang="ja-JP" sz="1350" dirty="0">
              <a:latin typeface="ＭＳ ゴシック" panose="020B0609070205080204" pitchFamily="49" charset="-128"/>
              <a:ea typeface="ＭＳ ゴシック" panose="020B0609070205080204" pitchFamily="49" charset="-128"/>
            </a:endParaRPr>
          </a:p>
        </p:txBody>
      </p:sp>
      <p:pic>
        <p:nvPicPr>
          <p:cNvPr id="11" name="図 10"/>
          <p:cNvPicPr>
            <a:picLocks noChangeAspect="1"/>
          </p:cNvPicPr>
          <p:nvPr/>
        </p:nvPicPr>
        <p:blipFill>
          <a:blip r:embed="rId5"/>
          <a:stretch>
            <a:fillRect/>
          </a:stretch>
        </p:blipFill>
        <p:spPr>
          <a:xfrm>
            <a:off x="6497492" y="8023982"/>
            <a:ext cx="846323" cy="940360"/>
          </a:xfrm>
          <a:prstGeom prst="rect">
            <a:avLst/>
          </a:prstGeom>
        </p:spPr>
      </p:pic>
    </p:spTree>
    <p:extLst>
      <p:ext uri="{BB962C8B-B14F-4D97-AF65-F5344CB8AC3E}">
        <p14:creationId xmlns:p14="http://schemas.microsoft.com/office/powerpoint/2010/main" val="15381373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5CD7A"/>
        </a:solidFill>
        <a:ln>
          <a:noFill/>
        </a:ln>
        <a:scene3d>
          <a:camera prst="orthographicFront"/>
          <a:lightRig rig="threePt" dir="t"/>
        </a:scene3d>
        <a:sp3d>
          <a:bevelT h="25400"/>
        </a:sp3d>
      </a:spPr>
      <a:bodyPr lIns="96881" tIns="48440" rIns="96881" bIns="48440" rtlCol="0" anchor="ctr"/>
      <a:lstStyle>
        <a:defPPr algn="ctr">
          <a:defRPr sz="2500" dirty="0">
            <a:ln w="0" cmpd="sng">
              <a:solidFill>
                <a:schemeClr val="bg1"/>
              </a:solidFill>
              <a:prstDash val="solid"/>
            </a:ln>
            <a:solidFill>
              <a:schemeClr val="bg1"/>
            </a:solidFill>
            <a:latin typeface="HGP創英角ｺﾞｼｯｸUB" pitchFamily="50" charset="-128"/>
            <a:ea typeface="HGP創英角ｺﾞｼｯｸUB"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43323</TotalTime>
  <Words>685</Words>
  <Application>Microsoft Office PowerPoint</Application>
  <PresentationFormat>ユーザー設定</PresentationFormat>
  <Paragraphs>193</Paragraphs>
  <Slides>4</Slides>
  <Notes>4</Notes>
  <HiddenSlides>0</HiddenSlides>
  <MMClips>0</MMClips>
  <ScaleCrop>false</ScaleCrop>
  <HeadingPairs>
    <vt:vector size="8" baseType="variant">
      <vt:variant>
        <vt:lpstr>使用されているフォント</vt:lpstr>
      </vt:variant>
      <vt:variant>
        <vt:i4>14</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20" baseType="lpstr">
      <vt:lpstr>ＤＦ特太ゴシック体</vt:lpstr>
      <vt:lpstr>HGP創英角ｺﾞｼｯｸUB</vt:lpstr>
      <vt:lpstr>HGP創英角ﾎﾟｯﾌﾟ体</vt:lpstr>
      <vt:lpstr>HGS創英角ﾎﾟｯﾌﾟ体</vt:lpstr>
      <vt:lpstr>HGｺﾞｼｯｸE</vt:lpstr>
      <vt:lpstr>HG丸ｺﾞｼｯｸM-PRO</vt:lpstr>
      <vt:lpstr>HG創英角ｺﾞｼｯｸUB</vt:lpstr>
      <vt:lpstr>ＭＳ Ｐゴシック</vt:lpstr>
      <vt:lpstr>ＭＳ Ｐ明朝</vt:lpstr>
      <vt:lpstr>ＭＳ ゴシック</vt:lpstr>
      <vt:lpstr>ＭＳ 明朝</vt:lpstr>
      <vt:lpstr>Arial</vt:lpstr>
      <vt:lpstr>Calibri</vt:lpstr>
      <vt:lpstr>Wingdings</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vector>
  </TitlesOfParts>
  <Company>農林水産省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syouta_koike</dc:creator>
  <cp:lastModifiedBy>東北農政局</cp:lastModifiedBy>
  <cp:revision>2981</cp:revision>
  <cp:lastPrinted>2015-04-20T08:35:51Z</cp:lastPrinted>
  <dcterms:created xsi:type="dcterms:W3CDTF">2009-12-26T08:27:03Z</dcterms:created>
  <dcterms:modified xsi:type="dcterms:W3CDTF">2015-04-20T08:38:22Z</dcterms:modified>
</cp:coreProperties>
</file>